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80" r:id="rId2"/>
  </p:sldMasterIdLst>
  <p:notesMasterIdLst>
    <p:notesMasterId r:id="rId6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31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Lst>
  <p:sldSz cx="16256000" cy="9144000"/>
  <p:notesSz cx="6858000" cy="9144000"/>
  <p:embeddedFontLst>
    <p:embeddedFont>
      <p:font typeface="Calibri" panose="020F0502020204030204" pitchFamily="34"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swald" panose="00000500000000000000" pitchFamily="2" charset="0"/>
      <p:regular r:id="rId72"/>
      <p:bold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drSAdfeYgfy5CgW+5OgFYw==" hashData="afA9NGybharJP83Xdr06JyhWD6roZ6q55fMmOrhJz8OGbVrmH3ejr0ndC/EvuDbT3UN6bRGLzOjOXMnH4M1xVQ=="/>
  <p:extLst>
    <p:ext uri="{EFAFB233-063F-42B5-8137-9DF3F51BA10A}">
      <p15:sldGuideLst xmlns:p15="http://schemas.microsoft.com/office/powerpoint/2012/main">
        <p15:guide id="1" pos="5120">
          <p15:clr>
            <a:srgbClr val="A4A3A4"/>
          </p15:clr>
        </p15:guide>
        <p15:guide id="2" orient="horz" pos="2880">
          <p15:clr>
            <a:srgbClr val="A4A3A4"/>
          </p15:clr>
        </p15:guide>
        <p15:guide id="3" pos="9792">
          <p15:clr>
            <a:srgbClr val="A4A3A4"/>
          </p15:clr>
        </p15:guide>
        <p15:guide id="4" pos="9520">
          <p15:clr>
            <a:srgbClr val="A4A3A4"/>
          </p15:clr>
        </p15:guide>
        <p15:guide id="5" pos="561">
          <p15:clr>
            <a:srgbClr val="A4A3A4"/>
          </p15:clr>
        </p15:guide>
        <p15:guide id="6" pos="879">
          <p15:clr>
            <a:srgbClr val="A4A3A4"/>
          </p15:clr>
        </p15:guide>
        <p15:guide id="7" orient="horz" pos="5171">
          <p15:clr>
            <a:srgbClr val="A4A3A4"/>
          </p15:clr>
        </p15:guide>
        <p15:guide id="8" orient="horz" pos="589">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jR/vTesquvZxeoU/xebvbZDy4rj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834" y="84"/>
      </p:cViewPr>
      <p:guideLst>
        <p:guide pos="5120"/>
        <p:guide orient="horz" pos="2880"/>
        <p:guide pos="9792"/>
        <p:guide pos="9520"/>
        <p:guide pos="561"/>
        <p:guide pos="879"/>
        <p:guide orient="horz" pos="5171"/>
        <p:guide orient="horz" pos="5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customschemas.google.com/relationships/presentationmetadata" Target="metadata"/><Relationship Id="rId79" Type="http://schemas.microsoft.com/office/2018/10/relationships/authors" Targe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489" name="Google Shape;48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Amazon Web Services (AWS) is a cloud platform, which offers more than  00 fully featured services.</a:t>
            </a:r>
            <a:endParaRPr/>
          </a:p>
          <a:p>
            <a:pPr marL="0" lvl="0" indent="0" algn="l" rtl="0">
              <a:lnSpc>
                <a:spcPct val="100000"/>
              </a:lnSpc>
              <a:spcBef>
                <a:spcPts val="0"/>
              </a:spcBef>
              <a:spcAft>
                <a:spcPts val="0"/>
              </a:spcAft>
              <a:buSzPts val="1400"/>
              <a:buNone/>
            </a:pPr>
            <a:r>
              <a:rPr lang="en-US"/>
              <a:t>We are now in the last phase of our project, where we will deploy the apps on AWS.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Now, we will deploy the Java Backend on EC2 Instance using Jenkins and Docker.</a:t>
            </a:r>
            <a:endParaRPr/>
          </a:p>
          <a:p>
            <a:pPr marL="0" lvl="0" indent="0" algn="l" rtl="0">
              <a:lnSpc>
                <a:spcPct val="100000"/>
              </a:lnSpc>
              <a:spcBef>
                <a:spcPts val="0"/>
              </a:spcBef>
              <a:spcAft>
                <a:spcPts val="0"/>
              </a:spcAft>
              <a:buSzPts val="1400"/>
              <a:buNone/>
            </a:pPr>
            <a:endParaRPr/>
          </a:p>
        </p:txBody>
      </p:sp>
      <p:sp>
        <p:nvSpPr>
          <p:cNvPr id="494" name="Google Shape;49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Open the EC2 dashboard.</a:t>
            </a:r>
            <a:endParaRPr/>
          </a:p>
        </p:txBody>
      </p:sp>
      <p:sp>
        <p:nvSpPr>
          <p:cNvPr id="504" name="Google Shape;504;p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Launch a new Instance.</a:t>
            </a:r>
            <a:endParaRPr/>
          </a:p>
          <a:p>
            <a:pPr marL="0" lvl="0" indent="0" algn="l" rtl="0">
              <a:lnSpc>
                <a:spcPct val="100000"/>
              </a:lnSpc>
              <a:spcBef>
                <a:spcPts val="0"/>
              </a:spcBef>
              <a:spcAft>
                <a:spcPts val="0"/>
              </a:spcAft>
              <a:buSzPts val="1400"/>
              <a:buNone/>
            </a:pPr>
            <a:r>
              <a:rPr lang="en-US"/>
              <a:t>As a prerequisite, you must create your service group and key pair so as to access the instance from your terminal.</a:t>
            </a:r>
            <a:endParaRPr/>
          </a:p>
          <a:p>
            <a:pPr marL="0" lvl="0" indent="0" algn="l" rtl="0">
              <a:lnSpc>
                <a:spcPct val="100000"/>
              </a:lnSpc>
              <a:spcBef>
                <a:spcPts val="0"/>
              </a:spcBef>
              <a:spcAft>
                <a:spcPts val="0"/>
              </a:spcAft>
              <a:buSzPts val="1400"/>
              <a:buNone/>
            </a:pPr>
            <a:r>
              <a:rPr lang="en-US"/>
              <a:t>For this, lab we will use the AWS Cloud Shell itself to perform the tasks.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will have 2 EC2 Instance now, 1 for Front End and a newly created for backend</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13" name="Google Shape;51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connect using one of the various methods, e.g.: ssh</a:t>
            </a:r>
            <a:endParaRPr/>
          </a:p>
          <a:p>
            <a:pPr marL="0" lvl="0" indent="0" algn="l" rtl="0">
              <a:lnSpc>
                <a:spcPct val="100000"/>
              </a:lnSpc>
              <a:spcBef>
                <a:spcPts val="0"/>
              </a:spcBef>
              <a:spcAft>
                <a:spcPts val="0"/>
              </a:spcAft>
              <a:buSzPts val="1400"/>
              <a:buNone/>
            </a:pPr>
            <a:r>
              <a:rPr lang="en-US"/>
              <a:t>But here, we will connect through AWS Cloud Shell itself which is the 1st option when you click on connect i.e. EC2 Instance Connect</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28" name="Google Shape;52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let’s install the tools and software required to deploy our Angular Apps.</a:t>
            </a:r>
            <a:endParaRPr/>
          </a:p>
          <a:p>
            <a:pPr marL="0" lvl="0" indent="0" algn="l" rtl="0">
              <a:lnSpc>
                <a:spcPct val="100000"/>
              </a:lnSpc>
              <a:spcBef>
                <a:spcPts val="0"/>
              </a:spcBef>
              <a:spcAft>
                <a:spcPts val="0"/>
              </a:spcAft>
              <a:buSzPts val="1400"/>
              <a:buNone/>
            </a:pPr>
            <a:r>
              <a:rPr lang="en-US"/>
              <a:t>We will configure Node, Git, Docker and Jenkins now.</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39" name="Google Shape;53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Configure the Jenkins Pipeline Project by passing GitHub Repository URL</a:t>
            </a:r>
            <a:endParaRPr/>
          </a:p>
          <a:p>
            <a:pPr marL="0" lvl="0" indent="0" algn="l" rtl="0">
              <a:lnSpc>
                <a:spcPct val="100000"/>
              </a:lnSpc>
              <a:spcBef>
                <a:spcPts val="0"/>
              </a:spcBef>
              <a:spcAft>
                <a:spcPts val="0"/>
              </a:spcAft>
              <a:buSzPts val="1400"/>
              <a:buNone/>
            </a:pPr>
            <a:r>
              <a:rPr lang="en-US"/>
              <a:t>Reference Link on AWS Documentation: https://docs.aws.amazon.com/sdk-for-javascript/v2/developer-guide/setting-up-node-on-ec2-instance.html</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48" name="Google Shape;54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57" name="Google Shape;55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the following commands to install Java: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Install JDK 8</a:t>
            </a:r>
            <a:endParaRPr/>
          </a:p>
          <a:p>
            <a:pPr marL="0" lvl="0" indent="0" algn="l" rtl="0">
              <a:lnSpc>
                <a:spcPct val="100000"/>
              </a:lnSpc>
              <a:spcBef>
                <a:spcPts val="0"/>
              </a:spcBef>
              <a:spcAft>
                <a:spcPts val="0"/>
              </a:spcAft>
              <a:buSzPts val="1400"/>
              <a:buNone/>
            </a:pPr>
            <a:r>
              <a:rPr lang="en-US"/>
              <a:t>sudo yum update -y</a:t>
            </a:r>
            <a:endParaRPr/>
          </a:p>
          <a:p>
            <a:pPr marL="0" lvl="0" indent="0" algn="l" rtl="0">
              <a:lnSpc>
                <a:spcPct val="100000"/>
              </a:lnSpc>
              <a:spcBef>
                <a:spcPts val="0"/>
              </a:spcBef>
              <a:spcAft>
                <a:spcPts val="0"/>
              </a:spcAft>
              <a:buSzPts val="1400"/>
              <a:buNone/>
            </a:pPr>
            <a:r>
              <a:rPr lang="en-US"/>
              <a:t>sudo yum install java-1.8.0-openjdk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Install JDK 11 - java</a:t>
            </a:r>
            <a:endParaRPr/>
          </a:p>
          <a:p>
            <a:pPr marL="0" lvl="0" indent="0" algn="l" rtl="0">
              <a:lnSpc>
                <a:spcPct val="100000"/>
              </a:lnSpc>
              <a:spcBef>
                <a:spcPts val="0"/>
              </a:spcBef>
              <a:spcAft>
                <a:spcPts val="0"/>
              </a:spcAft>
              <a:buSzPts val="1400"/>
              <a:buNone/>
            </a:pPr>
            <a:r>
              <a:rPr lang="en-US"/>
              <a:t>sudo amazon-linux-extras install java-openjdk11</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65" name="Google Shape;56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Install JDK 11 Development - javac</a:t>
            </a:r>
            <a:endParaRPr/>
          </a:p>
          <a:p>
            <a:pPr marL="0" lvl="0" indent="0" algn="l" rtl="0">
              <a:lnSpc>
                <a:spcPct val="100000"/>
              </a:lnSpc>
              <a:spcBef>
                <a:spcPts val="0"/>
              </a:spcBef>
              <a:spcAft>
                <a:spcPts val="0"/>
              </a:spcAft>
              <a:buSzPts val="1400"/>
              <a:buNone/>
            </a:pPr>
            <a:r>
              <a:rPr lang="en-US"/>
              <a:t>sudo yum install java-11-openjdk-devel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Configure Java Version 8 or 11</a:t>
            </a:r>
            <a:endParaRPr/>
          </a:p>
          <a:p>
            <a:pPr marL="0" lvl="0" indent="0" algn="l" rtl="0">
              <a:lnSpc>
                <a:spcPct val="100000"/>
              </a:lnSpc>
              <a:spcBef>
                <a:spcPts val="0"/>
              </a:spcBef>
              <a:spcAft>
                <a:spcPts val="0"/>
              </a:spcAft>
              <a:buSzPts val="1400"/>
              <a:buNone/>
            </a:pPr>
            <a:r>
              <a:rPr lang="en-US"/>
              <a:t>sudo alternatives --config java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80" name="Google Shape;58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95" name="Google Shape;59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Now, let us install Docker for containerizing the angular apps.</a:t>
            </a:r>
            <a:endParaRPr/>
          </a:p>
          <a:p>
            <a:pPr marL="0" lvl="0" indent="0" algn="l" rtl="0">
              <a:lnSpc>
                <a:spcPct val="100000"/>
              </a:lnSpc>
              <a:spcBef>
                <a:spcPts val="0"/>
              </a:spcBef>
              <a:spcAft>
                <a:spcPts val="0"/>
              </a:spcAft>
              <a:buSzPts val="1100"/>
              <a:buNone/>
            </a:pPr>
            <a:r>
              <a:rPr lang="en-US"/>
              <a:t>Here are some useful commands: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Install Docker.</a:t>
            </a:r>
            <a:endParaRPr/>
          </a:p>
          <a:p>
            <a:pPr marL="0" lvl="0" indent="0" algn="l" rtl="0">
              <a:lnSpc>
                <a:spcPct val="100000"/>
              </a:lnSpc>
              <a:spcBef>
                <a:spcPts val="0"/>
              </a:spcBef>
              <a:spcAft>
                <a:spcPts val="0"/>
              </a:spcAft>
              <a:buSzPts val="1100"/>
              <a:buNone/>
            </a:pPr>
            <a:r>
              <a:rPr lang="en-US"/>
              <a:t>sudo yum install docker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Add the ec2-user to the docker group so you can execute Docker commands without using sudo and Exit the terminal and re-login to make the change effective</a:t>
            </a:r>
            <a:endParaRPr/>
          </a:p>
          <a:p>
            <a:pPr marL="0" lvl="0" indent="0" algn="l" rtl="0">
              <a:lnSpc>
                <a:spcPct val="100000"/>
              </a:lnSpc>
              <a:spcBef>
                <a:spcPts val="0"/>
              </a:spcBef>
              <a:spcAft>
                <a:spcPts val="0"/>
              </a:spcAft>
              <a:buSzPts val="1100"/>
              <a:buNone/>
            </a:pPr>
            <a:r>
              <a:rPr lang="en-US"/>
              <a:t>sudo usermod -a -G docker ec2-user</a:t>
            </a:r>
            <a:endParaRPr/>
          </a:p>
          <a:p>
            <a:pPr marL="0" lvl="0" indent="0" algn="l" rtl="0">
              <a:lnSpc>
                <a:spcPct val="100000"/>
              </a:lnSpc>
              <a:spcBef>
                <a:spcPts val="0"/>
              </a:spcBef>
              <a:spcAft>
                <a:spcPts val="0"/>
              </a:spcAft>
              <a:buSzPts val="1100"/>
              <a:buNone/>
            </a:pPr>
            <a:r>
              <a:rPr lang="en-US"/>
              <a:t>exit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Enable docker service</a:t>
            </a:r>
            <a:endParaRPr/>
          </a:p>
          <a:p>
            <a:pPr marL="0" lvl="0" indent="0" algn="l" rtl="0">
              <a:lnSpc>
                <a:spcPct val="100000"/>
              </a:lnSpc>
              <a:spcBef>
                <a:spcPts val="0"/>
              </a:spcBef>
              <a:spcAft>
                <a:spcPts val="0"/>
              </a:spcAft>
              <a:buSzPts val="1100"/>
              <a:buNone/>
            </a:pPr>
            <a:r>
              <a:rPr lang="en-US"/>
              <a:t>sudo systemctl enable docker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Start docker service</a:t>
            </a:r>
            <a:endParaRPr/>
          </a:p>
          <a:p>
            <a:pPr marL="0" lvl="0" indent="0" algn="l" rtl="0">
              <a:lnSpc>
                <a:spcPct val="100000"/>
              </a:lnSpc>
              <a:spcBef>
                <a:spcPts val="0"/>
              </a:spcBef>
              <a:spcAft>
                <a:spcPts val="0"/>
              </a:spcAft>
              <a:buSzPts val="1100"/>
              <a:buNone/>
            </a:pPr>
            <a:r>
              <a:rPr lang="en-US"/>
              <a:t>sudo systemctl start docker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Check the Docker service.</a:t>
            </a:r>
            <a:endParaRPr/>
          </a:p>
          <a:p>
            <a:pPr marL="0" lvl="0" indent="0" algn="l" rtl="0">
              <a:lnSpc>
                <a:spcPct val="100000"/>
              </a:lnSpc>
              <a:spcBef>
                <a:spcPts val="0"/>
              </a:spcBef>
              <a:spcAft>
                <a:spcPts val="0"/>
              </a:spcAft>
              <a:buSzPts val="1100"/>
              <a:buNone/>
            </a:pPr>
            <a:r>
              <a:rPr lang="en-US"/>
              <a:t>sudo systemctl status docker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02" name="Google Shape;60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Enable docker service</a:t>
            </a:r>
            <a:endParaRPr/>
          </a:p>
          <a:p>
            <a:pPr marL="0" lvl="0" indent="0" algn="l" rtl="0">
              <a:lnSpc>
                <a:spcPct val="100000"/>
              </a:lnSpc>
              <a:spcBef>
                <a:spcPts val="0"/>
              </a:spcBef>
              <a:spcAft>
                <a:spcPts val="0"/>
              </a:spcAft>
              <a:buSzPts val="1100"/>
              <a:buNone/>
            </a:pPr>
            <a:r>
              <a:rPr lang="en-US"/>
              <a:t>sudo systemctl enable docker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Start docker service</a:t>
            </a:r>
            <a:endParaRPr/>
          </a:p>
          <a:p>
            <a:pPr marL="0" lvl="0" indent="0" algn="l" rtl="0">
              <a:lnSpc>
                <a:spcPct val="100000"/>
              </a:lnSpc>
              <a:spcBef>
                <a:spcPts val="0"/>
              </a:spcBef>
              <a:spcAft>
                <a:spcPts val="0"/>
              </a:spcAft>
              <a:buSzPts val="1100"/>
              <a:buNone/>
            </a:pPr>
            <a:r>
              <a:rPr lang="en-US"/>
              <a:t>sudo systemctl start docker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Check the Docker service.</a:t>
            </a:r>
            <a:endParaRPr/>
          </a:p>
          <a:p>
            <a:pPr marL="0" lvl="0" indent="0" algn="l" rtl="0">
              <a:lnSpc>
                <a:spcPct val="100000"/>
              </a:lnSpc>
              <a:spcBef>
                <a:spcPts val="0"/>
              </a:spcBef>
              <a:spcAft>
                <a:spcPts val="0"/>
              </a:spcAft>
              <a:buSzPts val="1100"/>
              <a:buNone/>
            </a:pPr>
            <a:r>
              <a:rPr lang="en-US"/>
              <a:t>sudo systemctl status docker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16" name="Google Shape;61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32" name="Google Shape;63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latin typeface="Open Sans"/>
                <a:ea typeface="Open Sans"/>
                <a:cs typeface="Open Sans"/>
                <a:sym typeface="Open Sans"/>
              </a:rPr>
              <a:t>To configure Jenkins on EC2 instance, first install Java. Use the following commands:</a:t>
            </a:r>
            <a:endParaRPr/>
          </a:p>
          <a:p>
            <a:pPr marL="0" lvl="0" indent="0" algn="l" rtl="0">
              <a:lnSpc>
                <a:spcPct val="100000"/>
              </a:lnSpc>
              <a:spcBef>
                <a:spcPts val="0"/>
              </a:spcBef>
              <a:spcAft>
                <a:spcPts val="0"/>
              </a:spcAft>
              <a:buSzPts val="1400"/>
              <a:buNone/>
            </a:pPr>
            <a:r>
              <a:rPr lang="en-US"/>
              <a:t># Install JDK 8</a:t>
            </a:r>
            <a:endParaRPr/>
          </a:p>
          <a:p>
            <a:pPr marL="0" lvl="0" indent="0" algn="l" rtl="0">
              <a:lnSpc>
                <a:spcPct val="100000"/>
              </a:lnSpc>
              <a:spcBef>
                <a:spcPts val="0"/>
              </a:spcBef>
              <a:spcAft>
                <a:spcPts val="0"/>
              </a:spcAft>
              <a:buSzPts val="1400"/>
              <a:buNone/>
            </a:pPr>
            <a:r>
              <a:rPr lang="en-US"/>
              <a:t>sudo yum update -y</a:t>
            </a:r>
            <a:endParaRPr/>
          </a:p>
          <a:p>
            <a:pPr marL="0" lvl="0" indent="0" algn="l" rtl="0">
              <a:lnSpc>
                <a:spcPct val="100000"/>
              </a:lnSpc>
              <a:spcBef>
                <a:spcPts val="0"/>
              </a:spcBef>
              <a:spcAft>
                <a:spcPts val="0"/>
              </a:spcAft>
              <a:buSzPts val="1400"/>
              <a:buNone/>
            </a:pPr>
            <a:r>
              <a:rPr lang="en-US"/>
              <a:t>sudo yum install java-1.8.0-openjdk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Install JDK 11 - java</a:t>
            </a:r>
            <a:endParaRPr/>
          </a:p>
          <a:p>
            <a:pPr marL="0" lvl="0" indent="0" algn="l" rtl="0">
              <a:lnSpc>
                <a:spcPct val="100000"/>
              </a:lnSpc>
              <a:spcBef>
                <a:spcPts val="0"/>
              </a:spcBef>
              <a:spcAft>
                <a:spcPts val="0"/>
              </a:spcAft>
              <a:buSzPts val="1400"/>
              <a:buNone/>
            </a:pPr>
            <a:r>
              <a:rPr lang="en-US"/>
              <a:t>sudo amazon-linux-extras install java-openjdk11</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Install JDK 11 Development - javac</a:t>
            </a:r>
            <a:endParaRPr/>
          </a:p>
          <a:p>
            <a:pPr marL="0" lvl="0" indent="0" algn="l" rtl="0">
              <a:lnSpc>
                <a:spcPct val="100000"/>
              </a:lnSpc>
              <a:spcBef>
                <a:spcPts val="0"/>
              </a:spcBef>
              <a:spcAft>
                <a:spcPts val="0"/>
              </a:spcAft>
              <a:buSzPts val="1400"/>
              <a:buNone/>
            </a:pPr>
            <a:r>
              <a:rPr lang="en-US"/>
              <a:t>sudo yum install java-11-openjdk-devel</a:t>
            </a:r>
            <a:endParaRPr/>
          </a:p>
          <a:p>
            <a:pPr marL="0" lvl="0" indent="0" algn="l" rtl="0">
              <a:lnSpc>
                <a:spcPct val="100000"/>
              </a:lnSpc>
              <a:spcBef>
                <a:spcPts val="0"/>
              </a:spcBef>
              <a:spcAft>
                <a:spcPts val="0"/>
              </a:spcAft>
              <a:buSzPts val="1400"/>
              <a:buNone/>
            </a:pPr>
            <a:endParaRPr/>
          </a:p>
        </p:txBody>
      </p:sp>
      <p:sp>
        <p:nvSpPr>
          <p:cNvPr id="641" name="Google Shape;64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Configure Java Version 8 or 11</a:t>
            </a:r>
            <a:endParaRPr/>
          </a:p>
          <a:p>
            <a:pPr marL="0" lvl="0" indent="0" algn="l" rtl="0">
              <a:lnSpc>
                <a:spcPct val="100000"/>
              </a:lnSpc>
              <a:spcBef>
                <a:spcPts val="0"/>
              </a:spcBef>
              <a:spcAft>
                <a:spcPts val="0"/>
              </a:spcAft>
              <a:buSzPts val="1400"/>
              <a:buNone/>
            </a:pPr>
            <a:r>
              <a:rPr lang="en-US"/>
              <a:t>sudo alternatives --config java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Read OS name</a:t>
            </a:r>
            <a:endParaRPr/>
          </a:p>
          <a:p>
            <a:pPr marL="0" lvl="0" indent="0" algn="l" rtl="0">
              <a:lnSpc>
                <a:spcPct val="100000"/>
              </a:lnSpc>
              <a:spcBef>
                <a:spcPts val="0"/>
              </a:spcBef>
              <a:spcAft>
                <a:spcPts val="0"/>
              </a:spcAft>
              <a:buSzPts val="1400"/>
              <a:buNone/>
            </a:pPr>
            <a:r>
              <a:rPr lang="en-US"/>
              <a:t>cat /etc/os-release</a:t>
            </a:r>
            <a:endParaRPr/>
          </a:p>
          <a:p>
            <a:pPr marL="0" lvl="0" indent="0" algn="l" rtl="0">
              <a:lnSpc>
                <a:spcPct val="100000"/>
              </a:lnSpc>
              <a:spcBef>
                <a:spcPts val="0"/>
              </a:spcBef>
              <a:spcAft>
                <a:spcPts val="0"/>
              </a:spcAft>
              <a:buSzPts val="1400"/>
              <a:buNone/>
            </a:pPr>
            <a:endParaRPr/>
          </a:p>
        </p:txBody>
      </p:sp>
      <p:sp>
        <p:nvSpPr>
          <p:cNvPr id="658" name="Google Shape;65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From Jenkins Installation document follow instructions [https://www.jenkins.io/doc/book/installing/linux/]</a:t>
            </a:r>
            <a:endParaRPr/>
          </a:p>
          <a:p>
            <a:pPr marL="0" lvl="0" indent="0" algn="l" rtl="0">
              <a:lnSpc>
                <a:spcPct val="100000"/>
              </a:lnSpc>
              <a:spcBef>
                <a:spcPts val="0"/>
              </a:spcBef>
              <a:spcAft>
                <a:spcPts val="0"/>
              </a:spcAft>
              <a:buSzPts val="1400"/>
              <a:buNone/>
            </a:pPr>
            <a:r>
              <a:rPr lang="en-US"/>
              <a:t>sudo amazon-linux-extras install epel</a:t>
            </a:r>
            <a:endParaRPr/>
          </a:p>
          <a:p>
            <a:pPr marL="0" lvl="0" indent="0" algn="l" rtl="0">
              <a:lnSpc>
                <a:spcPct val="100000"/>
              </a:lnSpc>
              <a:spcBef>
                <a:spcPts val="0"/>
              </a:spcBef>
              <a:spcAft>
                <a:spcPts val="0"/>
              </a:spcAft>
              <a:buSzPts val="1400"/>
              <a:buNone/>
            </a:pPr>
            <a:r>
              <a:rPr lang="en-US"/>
              <a:t>sudo yum-config-manager --enable epel</a:t>
            </a:r>
            <a:endParaRPr/>
          </a:p>
          <a:p>
            <a:pPr marL="0" lvl="0" indent="0" algn="l" rtl="0">
              <a:lnSpc>
                <a:spcPct val="100000"/>
              </a:lnSpc>
              <a:spcBef>
                <a:spcPts val="0"/>
              </a:spcBef>
              <a:spcAft>
                <a:spcPts val="0"/>
              </a:spcAft>
              <a:buSzPts val="1400"/>
              <a:buNone/>
            </a:pPr>
            <a:r>
              <a:rPr lang="en-US"/>
              <a:t>sudo yum install daemonize -y</a:t>
            </a:r>
            <a:endParaRPr/>
          </a:p>
          <a:p>
            <a:pPr marL="0" lvl="0" indent="0" algn="l" rtl="0">
              <a:lnSpc>
                <a:spcPct val="100000"/>
              </a:lnSpc>
              <a:spcBef>
                <a:spcPts val="0"/>
              </a:spcBef>
              <a:spcAft>
                <a:spcPts val="0"/>
              </a:spcAft>
              <a:buSzPts val="1400"/>
              <a:buNone/>
            </a:pPr>
            <a:r>
              <a:rPr lang="en-US"/>
              <a:t>sudo yum install jenkins -y</a:t>
            </a:r>
            <a:endParaRPr/>
          </a:p>
          <a:p>
            <a:pPr marL="0" lvl="0" indent="0" algn="l" rtl="0">
              <a:lnSpc>
                <a:spcPct val="100000"/>
              </a:lnSpc>
              <a:spcBef>
                <a:spcPts val="0"/>
              </a:spcBef>
              <a:spcAft>
                <a:spcPts val="0"/>
              </a:spcAft>
              <a:buSzPts val="1400"/>
              <a:buNone/>
            </a:pPr>
            <a:r>
              <a:rPr lang="en-US"/>
              <a:t>sudo systemctl daemon-reload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a:t>sudo systemctl enable jenkins</a:t>
            </a:r>
            <a:endParaRPr/>
          </a:p>
          <a:p>
            <a:pPr marL="0" lvl="0" indent="0" algn="l" rtl="0">
              <a:lnSpc>
                <a:spcPct val="100000"/>
              </a:lnSpc>
              <a:spcBef>
                <a:spcPts val="0"/>
              </a:spcBef>
              <a:spcAft>
                <a:spcPts val="0"/>
              </a:spcAft>
              <a:buClr>
                <a:schemeClr val="dk1"/>
              </a:buClr>
              <a:buSzPts val="1100"/>
              <a:buFont typeface="Arial"/>
              <a:buNone/>
            </a:pPr>
            <a:r>
              <a:rPr lang="en-US"/>
              <a:t>sudo systemctl start jenkins</a:t>
            </a:r>
            <a:endParaRPr/>
          </a:p>
          <a:p>
            <a:pPr marL="0" lvl="0" indent="0" algn="l" rtl="0">
              <a:lnSpc>
                <a:spcPct val="100000"/>
              </a:lnSpc>
              <a:spcBef>
                <a:spcPts val="0"/>
              </a:spcBef>
              <a:spcAft>
                <a:spcPts val="0"/>
              </a:spcAft>
              <a:buClr>
                <a:schemeClr val="dk1"/>
              </a:buClr>
              <a:buSzPts val="1100"/>
              <a:buFont typeface="Arial"/>
              <a:buNone/>
            </a:pPr>
            <a:r>
              <a:rPr lang="en-US"/>
              <a:t>sudo systemctl status jenkins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71" name="Google Shape;67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lvl="0" indent="0" algn="l" rtl="0">
              <a:lnSpc>
                <a:spcPct val="100000"/>
              </a:lnSpc>
              <a:spcBef>
                <a:spcPts val="0"/>
              </a:spcBef>
              <a:spcAft>
                <a:spcPts val="0"/>
              </a:spcAft>
              <a:buSzPts val="1400"/>
              <a:buNone/>
            </a:pPr>
            <a:r>
              <a:rPr lang="en-US"/>
              <a:t># Install JDK 8</a:t>
            </a:r>
            <a:endParaRPr/>
          </a:p>
          <a:p>
            <a:pPr marL="0" lvl="0" indent="0" algn="l" rtl="0">
              <a:lnSpc>
                <a:spcPct val="100000"/>
              </a:lnSpc>
              <a:spcBef>
                <a:spcPts val="0"/>
              </a:spcBef>
              <a:spcAft>
                <a:spcPts val="0"/>
              </a:spcAft>
              <a:buSzPts val="1400"/>
              <a:buNone/>
            </a:pPr>
            <a:r>
              <a:rPr lang="en-US"/>
              <a:t>sudo yum update -y</a:t>
            </a:r>
            <a:endParaRPr/>
          </a:p>
          <a:p>
            <a:pPr marL="0" lvl="0" indent="0" algn="l" rtl="0">
              <a:lnSpc>
                <a:spcPct val="100000"/>
              </a:lnSpc>
              <a:spcBef>
                <a:spcPts val="0"/>
              </a:spcBef>
              <a:spcAft>
                <a:spcPts val="0"/>
              </a:spcAft>
              <a:buSzPts val="1400"/>
              <a:buNone/>
            </a:pPr>
            <a:r>
              <a:rPr lang="en-US"/>
              <a:t>sudo yum install java-1.8.0-openjdk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Install JDK 11 - java</a:t>
            </a:r>
            <a:endParaRPr/>
          </a:p>
          <a:p>
            <a:pPr marL="0" lvl="0" indent="0" algn="l" rtl="0">
              <a:lnSpc>
                <a:spcPct val="100000"/>
              </a:lnSpc>
              <a:spcBef>
                <a:spcPts val="0"/>
              </a:spcBef>
              <a:spcAft>
                <a:spcPts val="0"/>
              </a:spcAft>
              <a:buSzPts val="1400"/>
              <a:buNone/>
            </a:pPr>
            <a:r>
              <a:rPr lang="en-US"/>
              <a:t>sudo amazon-linux-extras install java-openjdk11</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Install JDK 11 Development - javac</a:t>
            </a:r>
            <a:endParaRPr/>
          </a:p>
          <a:p>
            <a:pPr marL="0" lvl="0" indent="0" algn="l" rtl="0">
              <a:lnSpc>
                <a:spcPct val="100000"/>
              </a:lnSpc>
              <a:spcBef>
                <a:spcPts val="0"/>
              </a:spcBef>
              <a:spcAft>
                <a:spcPts val="0"/>
              </a:spcAft>
              <a:buSzPts val="1400"/>
              <a:buNone/>
            </a:pPr>
            <a:r>
              <a:rPr lang="en-US"/>
              <a:t>sudo yum install java-11-openjdk-devel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Configure Java Version 8 or 11</a:t>
            </a:r>
            <a:endParaRPr/>
          </a:p>
          <a:p>
            <a:pPr marL="0" lvl="0" indent="0" algn="l" rtl="0">
              <a:lnSpc>
                <a:spcPct val="100000"/>
              </a:lnSpc>
              <a:spcBef>
                <a:spcPts val="0"/>
              </a:spcBef>
              <a:spcAft>
                <a:spcPts val="0"/>
              </a:spcAft>
              <a:buSzPts val="1400"/>
              <a:buNone/>
            </a:pPr>
            <a:r>
              <a:rPr lang="en-US"/>
              <a:t>sudo alternatives --config java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Read OS name</a:t>
            </a:r>
            <a:endParaRPr/>
          </a:p>
          <a:p>
            <a:pPr marL="0" lvl="0" indent="0" algn="l" rtl="0">
              <a:lnSpc>
                <a:spcPct val="100000"/>
              </a:lnSpc>
              <a:spcBef>
                <a:spcPts val="0"/>
              </a:spcBef>
              <a:spcAft>
                <a:spcPts val="0"/>
              </a:spcAft>
              <a:buSzPts val="1400"/>
              <a:buNone/>
            </a:pPr>
            <a:r>
              <a:rPr lang="en-US"/>
              <a:t>cat /etc/os-release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From Jenkins Installation document follow instructions [https://www.jenkins.io/doc/book/installing/linux/]</a:t>
            </a:r>
            <a:endParaRPr/>
          </a:p>
          <a:p>
            <a:pPr marL="0" lvl="0" indent="0" algn="l" rtl="0">
              <a:lnSpc>
                <a:spcPct val="100000"/>
              </a:lnSpc>
              <a:spcBef>
                <a:spcPts val="0"/>
              </a:spcBef>
              <a:spcAft>
                <a:spcPts val="0"/>
              </a:spcAft>
              <a:buSzPts val="1400"/>
              <a:buNone/>
            </a:pPr>
            <a:r>
              <a:rPr lang="en-US"/>
              <a:t>sudo amazon-linux-extras install epel</a:t>
            </a:r>
            <a:endParaRPr/>
          </a:p>
          <a:p>
            <a:pPr marL="0" lvl="0" indent="0" algn="l" rtl="0">
              <a:lnSpc>
                <a:spcPct val="100000"/>
              </a:lnSpc>
              <a:spcBef>
                <a:spcPts val="0"/>
              </a:spcBef>
              <a:spcAft>
                <a:spcPts val="0"/>
              </a:spcAft>
              <a:buSzPts val="1400"/>
              <a:buNone/>
            </a:pPr>
            <a:r>
              <a:rPr lang="en-US"/>
              <a:t>sudo yum-config-manager --enable epel</a:t>
            </a:r>
            <a:endParaRPr/>
          </a:p>
          <a:p>
            <a:pPr marL="0" lvl="0" indent="0" algn="l" rtl="0">
              <a:lnSpc>
                <a:spcPct val="100000"/>
              </a:lnSpc>
              <a:spcBef>
                <a:spcPts val="0"/>
              </a:spcBef>
              <a:spcAft>
                <a:spcPts val="0"/>
              </a:spcAft>
              <a:buSzPts val="1400"/>
              <a:buNone/>
            </a:pPr>
            <a:r>
              <a:rPr lang="en-US"/>
              <a:t>sudo yum install daemonize -y</a:t>
            </a:r>
            <a:endParaRPr/>
          </a:p>
          <a:p>
            <a:pPr marL="0" lvl="0" indent="0" algn="l" rtl="0">
              <a:lnSpc>
                <a:spcPct val="100000"/>
              </a:lnSpc>
              <a:spcBef>
                <a:spcPts val="0"/>
              </a:spcBef>
              <a:spcAft>
                <a:spcPts val="0"/>
              </a:spcAft>
              <a:buSzPts val="1400"/>
              <a:buNone/>
            </a:pPr>
            <a:r>
              <a:rPr lang="en-US"/>
              <a:t>sudo yum install jenkins -y</a:t>
            </a:r>
            <a:endParaRPr/>
          </a:p>
          <a:p>
            <a:pPr marL="0" lvl="0" indent="0" algn="l" rtl="0">
              <a:lnSpc>
                <a:spcPct val="100000"/>
              </a:lnSpc>
              <a:spcBef>
                <a:spcPts val="0"/>
              </a:spcBef>
              <a:spcAft>
                <a:spcPts val="0"/>
              </a:spcAft>
              <a:buSzPts val="1400"/>
              <a:buNone/>
            </a:pPr>
            <a:r>
              <a:rPr lang="en-US"/>
              <a:t>sudo systemctl daemon-reload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a:t>sudo systemctl enable jenkins</a:t>
            </a:r>
            <a:endParaRPr/>
          </a:p>
          <a:p>
            <a:pPr marL="0" lvl="0" indent="0" algn="l" rtl="0">
              <a:lnSpc>
                <a:spcPct val="100000"/>
              </a:lnSpc>
              <a:spcBef>
                <a:spcPts val="0"/>
              </a:spcBef>
              <a:spcAft>
                <a:spcPts val="0"/>
              </a:spcAft>
              <a:buClr>
                <a:schemeClr val="dk1"/>
              </a:buClr>
              <a:buSzPts val="1100"/>
              <a:buFont typeface="Arial"/>
              <a:buNone/>
            </a:pPr>
            <a:r>
              <a:rPr lang="en-US"/>
              <a:t>sudo systemctl start jenkins</a:t>
            </a:r>
            <a:endParaRPr/>
          </a:p>
          <a:p>
            <a:pPr marL="0" lvl="0" indent="0" algn="l" rtl="0">
              <a:lnSpc>
                <a:spcPct val="100000"/>
              </a:lnSpc>
              <a:spcBef>
                <a:spcPts val="0"/>
              </a:spcBef>
              <a:spcAft>
                <a:spcPts val="0"/>
              </a:spcAft>
              <a:buClr>
                <a:schemeClr val="dk1"/>
              </a:buClr>
              <a:buSzPts val="1100"/>
              <a:buFont typeface="Arial"/>
              <a:buNone/>
            </a:pPr>
            <a:r>
              <a:rPr lang="en-US"/>
              <a:t>sudo systemctl status jenkins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80" name="Google Shape;680;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Edit the Inboud rules of security group associated to EC2 instance by opening port 8080 so that Jenkins can run.</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88" name="Google Shape;68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From here you can proceed with logging into the jenkins with initial password.</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97" name="Google Shape;69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a new user.</a:t>
            </a:r>
            <a:endParaRPr/>
          </a:p>
        </p:txBody>
      </p:sp>
      <p:sp>
        <p:nvSpPr>
          <p:cNvPr id="705" name="Google Shape;705;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Jenkins is ready to be used on EC2 now.</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714" name="Google Shape;714;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722" name="Google Shape;722;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From the Amazon RDS, click on Create database button.</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727" name="Google Shape;72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Choose MySQL from the database selection.</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736" name="Google Shape;736;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Font typeface="Arial"/>
              <a:buNone/>
            </a:pPr>
            <a:r>
              <a:rPr lang="en-US" sz="1200">
                <a:latin typeface="Open Sans"/>
                <a:ea typeface="Open Sans"/>
                <a:cs typeface="Open Sans"/>
                <a:sym typeface="Open Sans"/>
              </a:rPr>
              <a:t>From Templates, select the Free tier option.</a:t>
            </a:r>
            <a:endParaRPr/>
          </a:p>
        </p:txBody>
      </p:sp>
      <p:sp>
        <p:nvSpPr>
          <p:cNvPr id="745" name="Google Shape;745;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the setting give a name, username and password for the database.</a:t>
            </a:r>
            <a:endParaRPr/>
          </a:p>
        </p:txBody>
      </p:sp>
      <p:sp>
        <p:nvSpPr>
          <p:cNvPr id="754" name="Google Shape;754;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Font typeface="Arial"/>
              <a:buNone/>
            </a:pPr>
            <a:r>
              <a:rPr lang="en-US" sz="1200">
                <a:latin typeface="Open Sans"/>
                <a:ea typeface="Open Sans"/>
                <a:cs typeface="Open Sans"/>
                <a:sym typeface="Open Sans"/>
              </a:rPr>
              <a:t>On the Connectivity page, in the Public access section, select Yes, and create the database.</a:t>
            </a:r>
            <a:endParaRPr/>
          </a:p>
        </p:txBody>
      </p:sp>
      <p:sp>
        <p:nvSpPr>
          <p:cNvPr id="763" name="Google Shape;76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Font typeface="Arial"/>
              <a:buNone/>
            </a:pPr>
            <a:r>
              <a:rPr lang="en-US" sz="1200">
                <a:latin typeface="Open Sans"/>
                <a:ea typeface="Open Sans"/>
                <a:cs typeface="Open Sans"/>
                <a:sym typeface="Open Sans"/>
              </a:rPr>
              <a:t>The database is ready.</a:t>
            </a:r>
            <a:endParaRPr/>
          </a:p>
        </p:txBody>
      </p:sp>
      <p:sp>
        <p:nvSpPr>
          <p:cNvPr id="772" name="Google Shape;772;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lt1"/>
                </a:solidFill>
                <a:latin typeface="Open Sans"/>
                <a:ea typeface="Open Sans"/>
                <a:cs typeface="Open Sans"/>
                <a:sym typeface="Open Sans"/>
              </a:rPr>
              <a:t>Click the Connectivity &amp; security tab to note the end point and port numbers.</a:t>
            </a:r>
            <a:endParaRPr/>
          </a:p>
          <a:p>
            <a:pPr marL="0" lvl="0" indent="0" algn="l" rtl="0">
              <a:lnSpc>
                <a:spcPct val="100000"/>
              </a:lnSpc>
              <a:spcBef>
                <a:spcPts val="0"/>
              </a:spcBef>
              <a:spcAft>
                <a:spcPts val="0"/>
              </a:spcAft>
              <a:buSzPts val="1400"/>
              <a:buNone/>
            </a:pPr>
            <a:r>
              <a:rPr lang="en-US" sz="1200">
                <a:solidFill>
                  <a:schemeClr val="lt1"/>
                </a:solidFill>
                <a:latin typeface="Open Sans"/>
                <a:ea typeface="Open Sans"/>
                <a:cs typeface="Open Sans"/>
                <a:sym typeface="Open Sans"/>
              </a:rPr>
              <a:t> Use the same numbers in the application.properties file of your java back end project.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Also, do not forget to connect to MySQL and create the estoredb </a:t>
            </a:r>
            <a:r>
              <a:rPr lang="en-US" sz="1200">
                <a:solidFill>
                  <a:srgbClr val="3F3F3F"/>
                </a:solidFill>
                <a:latin typeface="Open Sans"/>
                <a:ea typeface="Open Sans"/>
                <a:cs typeface="Open Sans"/>
                <a:sym typeface="Open Sans"/>
              </a:rPr>
              <a:t>database </a:t>
            </a:r>
            <a:r>
              <a:rPr lang="en-US"/>
              <a:t>manually.</a:t>
            </a:r>
            <a:endParaRPr/>
          </a:p>
          <a:p>
            <a:pPr marL="0" lvl="0" indent="0" algn="l" rtl="0">
              <a:lnSpc>
                <a:spcPct val="100000"/>
              </a:lnSpc>
              <a:spcBef>
                <a:spcPts val="0"/>
              </a:spcBef>
              <a:spcAft>
                <a:spcPts val="0"/>
              </a:spcAft>
              <a:buSzPts val="1400"/>
              <a:buNone/>
            </a:pPr>
            <a:endParaRPr/>
          </a:p>
        </p:txBody>
      </p:sp>
      <p:sp>
        <p:nvSpPr>
          <p:cNvPr id="781" name="Google Shape;78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4714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For Java back end, let us set up the Pipeline project in Jenkins.</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792" name="Google Shape;79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Create a new project in Jenkins of type Pipeline.</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797" name="Google Shape;797;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Configure the Jenkins Pipeline Project by passing GitHub Repository URL.</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806" name="Google Shape;806;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lt1"/>
                </a:solidFill>
                <a:latin typeface="Open Sans"/>
                <a:ea typeface="Open Sans"/>
                <a:cs typeface="Open Sans"/>
                <a:sym typeface="Open Sans"/>
              </a:rPr>
              <a:t>From the branch specifier, select the default branch, </a:t>
            </a:r>
            <a:r>
              <a:rPr lang="en-US" sz="1200"/>
              <a:t>which is master.</a:t>
            </a:r>
            <a:endParaRPr/>
          </a:p>
          <a:p>
            <a:pPr marL="0" lvl="0" indent="0" algn="l" rtl="0">
              <a:lnSpc>
                <a:spcPct val="100000"/>
              </a:lnSpc>
              <a:spcBef>
                <a:spcPts val="0"/>
              </a:spcBef>
              <a:spcAft>
                <a:spcPts val="0"/>
              </a:spcAft>
              <a:buSzPts val="1400"/>
              <a:buNone/>
            </a:pPr>
            <a:r>
              <a:rPr lang="en-US"/>
              <a:t>The Script Path contains the Jenkinsfile which is created in the root directory of our project.</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815" name="Google Shape;815;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Optional Step</a:t>
            </a:r>
            <a:endParaRPr/>
          </a:p>
          <a:p>
            <a:pPr marL="0" lvl="0" indent="0" algn="l" rtl="0">
              <a:lnSpc>
                <a:spcPct val="100000"/>
              </a:lnSpc>
              <a:spcBef>
                <a:spcPts val="0"/>
              </a:spcBef>
              <a:spcAft>
                <a:spcPts val="0"/>
              </a:spcAft>
              <a:buSzPts val="1400"/>
              <a:buNone/>
            </a:pPr>
            <a:r>
              <a:rPr lang="en-US"/>
              <a:t>Configure GitHub trigger for GITScm Polling. This option will work when Jenkins is running with a proper URL instead of the localhost.</a:t>
            </a:r>
            <a:endParaRPr/>
          </a:p>
          <a:p>
            <a:pPr marL="0" lvl="0" indent="0" algn="l" rtl="0">
              <a:lnSpc>
                <a:spcPct val="100000"/>
              </a:lnSpc>
              <a:spcBef>
                <a:spcPts val="0"/>
              </a:spcBef>
              <a:spcAft>
                <a:spcPts val="0"/>
              </a:spcAft>
              <a:buSzPts val="1400"/>
              <a:buNone/>
            </a:pPr>
            <a:r>
              <a:rPr lang="en-US"/>
              <a:t>You can configure the same using ngrok.</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824" name="Google Shape;824;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Now, click on Build Now and build your project</a:t>
            </a:r>
            <a:endParaRPr/>
          </a:p>
          <a:p>
            <a:pPr marL="0" lvl="0" indent="0" algn="l" rtl="0">
              <a:lnSpc>
                <a:spcPct val="100000"/>
              </a:lnSpc>
              <a:spcBef>
                <a:spcPts val="0"/>
              </a:spcBef>
              <a:spcAft>
                <a:spcPts val="0"/>
              </a:spcAft>
              <a:buClr>
                <a:schemeClr val="dk1"/>
              </a:buClr>
              <a:buSzPts val="1400"/>
              <a:buFont typeface="Arial"/>
              <a:buNone/>
            </a:pPr>
            <a:r>
              <a:rPr lang="en-US"/>
              <a:t>You will notice the stages appearing as we mentioned in the Jenkinsfile </a:t>
            </a:r>
            <a:endParaRPr/>
          </a:p>
          <a:p>
            <a:pPr marL="0" lvl="0" indent="0" algn="l" rtl="0">
              <a:lnSpc>
                <a:spcPct val="100000"/>
              </a:lnSpc>
              <a:spcBef>
                <a:spcPts val="0"/>
              </a:spcBef>
              <a:spcAft>
                <a:spcPts val="0"/>
              </a:spcAft>
              <a:buClr>
                <a:schemeClr val="dk1"/>
              </a:buClr>
              <a:buSzPts val="1400"/>
              <a:buFont typeface="Arial"/>
              <a:buNone/>
            </a:pPr>
            <a:r>
              <a:rPr lang="en-US"/>
              <a:t>Source &gt; Test &gt; Build &gt; Containerize &gt; Deploy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833" name="Google Shape;83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4" name="Google Shape;84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6" name="Google Shape;85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 name="Google Shape;882;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104"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 name="Google Shape;17;p104"/>
          <p:cNvSpPr txBox="1">
            <a:spLocks noGrp="1"/>
          </p:cNvSpPr>
          <p:nvPr>
            <p:ph type="body" idx="1"/>
          </p:nvPr>
        </p:nvSpPr>
        <p:spPr>
          <a:xfrm>
            <a:off x="8800036"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1"/>
        <p:cNvGrpSpPr/>
        <p:nvPr/>
      </p:nvGrpSpPr>
      <p:grpSpPr>
        <a:xfrm>
          <a:off x="0" y="0"/>
          <a:ext cx="0" cy="0"/>
          <a:chOff x="0" y="0"/>
          <a:chExt cx="0" cy="0"/>
        </a:xfrm>
      </p:grpSpPr>
      <p:pic>
        <p:nvPicPr>
          <p:cNvPr id="62" name="Google Shape;62;p11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3" name="Google Shape;63;p113" descr="A picture containing text&#10;&#10;Description automatically generated"/>
          <p:cNvPicPr preferRelativeResize="0"/>
          <p:nvPr/>
        </p:nvPicPr>
        <p:blipFill rotWithShape="1">
          <a:blip r:embed="rId3">
            <a:alphaModFix/>
          </a:blip>
          <a:srcRect l="73791"/>
          <a:stretch/>
        </p:blipFill>
        <p:spPr>
          <a:xfrm>
            <a:off x="11995484" y="0"/>
            <a:ext cx="4260515" cy="9144000"/>
          </a:xfrm>
          <a:prstGeom prst="rect">
            <a:avLst/>
          </a:prstGeom>
          <a:noFill/>
          <a:ln>
            <a:noFill/>
          </a:ln>
        </p:spPr>
      </p:pic>
      <p:sp>
        <p:nvSpPr>
          <p:cNvPr id="64" name="Google Shape;64;p113"/>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a:t>
            </a:r>
            <a:r>
              <a:rPr lang="en-US" sz="2800" b="1" i="0" u="none" strike="noStrike" cap="none">
                <a:solidFill>
                  <a:srgbClr val="3F3F3F"/>
                </a:solidFill>
                <a:latin typeface="Arial"/>
                <a:ea typeface="Arial"/>
                <a:cs typeface="Arial"/>
                <a:sym typeface="Arial"/>
              </a:rPr>
              <a:t>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What's Next?">
  <p:cSld name="What's Next?">
    <p:spTree>
      <p:nvGrpSpPr>
        <p:cNvPr id="1" name="Shape 65"/>
        <p:cNvGrpSpPr/>
        <p:nvPr/>
      </p:nvGrpSpPr>
      <p:grpSpPr>
        <a:xfrm>
          <a:off x="0" y="0"/>
          <a:ext cx="0" cy="0"/>
          <a:chOff x="0" y="0"/>
          <a:chExt cx="0" cy="0"/>
        </a:xfrm>
      </p:grpSpPr>
      <p:pic>
        <p:nvPicPr>
          <p:cNvPr id="66" name="Google Shape;66;p119"/>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67" name="Google Shape;67;p119"/>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68" name="Google Shape;68;p119"/>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 name="Google Shape;69;p119"/>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19"/>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 name="Google Shape;71;p119"/>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Before the Next Class">
  <p:cSld name="2_Before the Next Class">
    <p:spTree>
      <p:nvGrpSpPr>
        <p:cNvPr id="1" name="Shape 72"/>
        <p:cNvGrpSpPr/>
        <p:nvPr/>
      </p:nvGrpSpPr>
      <p:grpSpPr>
        <a:xfrm>
          <a:off x="0" y="0"/>
          <a:ext cx="0" cy="0"/>
          <a:chOff x="0" y="0"/>
          <a:chExt cx="0" cy="0"/>
        </a:xfrm>
      </p:grpSpPr>
      <p:pic>
        <p:nvPicPr>
          <p:cNvPr id="73" name="Google Shape;73;p120"/>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74" name="Google Shape;74;p120"/>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75" name="Google Shape;75;p120"/>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20"/>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7" name="Google Shape;77;p120"/>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
        <p:nvSpPr>
          <p:cNvPr id="78" name="Google Shape;78;p120"/>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79"/>
        <p:cNvGrpSpPr/>
        <p:nvPr/>
      </p:nvGrpSpPr>
      <p:grpSpPr>
        <a:xfrm>
          <a:off x="0" y="0"/>
          <a:ext cx="0" cy="0"/>
          <a:chOff x="0" y="0"/>
          <a:chExt cx="0" cy="0"/>
        </a:xfrm>
      </p:grpSpPr>
      <p:pic>
        <p:nvPicPr>
          <p:cNvPr id="80" name="Google Shape;80;p121"/>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1" name="Google Shape;81;p121"/>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Clr>
                <a:srgbClr val="3F3F3F"/>
              </a:buClr>
              <a:buSzPts val="2800"/>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82"/>
        <p:cNvGrpSpPr/>
        <p:nvPr/>
      </p:nvGrpSpPr>
      <p:grpSpPr>
        <a:xfrm>
          <a:off x="0" y="0"/>
          <a:ext cx="0" cy="0"/>
          <a:chOff x="0" y="0"/>
          <a:chExt cx="0" cy="0"/>
        </a:xfrm>
      </p:grpSpPr>
      <p:pic>
        <p:nvPicPr>
          <p:cNvPr id="83" name="Google Shape;83;p122"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4" name="Google Shape;84;p122"/>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Open Sans"/>
              <a:ea typeface="Open Sans"/>
              <a:cs typeface="Open Sans"/>
              <a:sym typeface="Open Sans"/>
            </a:endParaRPr>
          </a:p>
        </p:txBody>
      </p:sp>
      <p:sp>
        <p:nvSpPr>
          <p:cNvPr id="85" name="Google Shape;85;p122"/>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122"/>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 name="Google Shape;87;p122"/>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88"/>
        <p:cNvGrpSpPr/>
        <p:nvPr/>
      </p:nvGrpSpPr>
      <p:grpSpPr>
        <a:xfrm>
          <a:off x="0" y="0"/>
          <a:ext cx="0" cy="0"/>
          <a:chOff x="0" y="0"/>
          <a:chExt cx="0" cy="0"/>
        </a:xfrm>
      </p:grpSpPr>
      <p:grpSp>
        <p:nvGrpSpPr>
          <p:cNvPr id="89" name="Google Shape;89;p123"/>
          <p:cNvGrpSpPr/>
          <p:nvPr/>
        </p:nvGrpSpPr>
        <p:grpSpPr>
          <a:xfrm>
            <a:off x="0" y="0"/>
            <a:ext cx="16256000" cy="9144003"/>
            <a:chOff x="0" y="0"/>
            <a:chExt cx="16256000" cy="9144003"/>
          </a:xfrm>
        </p:grpSpPr>
        <p:pic>
          <p:nvPicPr>
            <p:cNvPr id="90" name="Google Shape;90;p123"/>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91" name="Google Shape;91;p123"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92" name="Google Shape;92;p123"/>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Open Sans"/>
              <a:ea typeface="Open Sans"/>
              <a:cs typeface="Open Sans"/>
              <a:sym typeface="Open Sans"/>
            </a:endParaRPr>
          </a:p>
        </p:txBody>
      </p:sp>
      <p:sp>
        <p:nvSpPr>
          <p:cNvPr id="93" name="Google Shape;93;p123"/>
          <p:cNvSpPr/>
          <p:nvPr/>
        </p:nvSpPr>
        <p:spPr>
          <a:xfrm rot="5400000">
            <a:off x="12490075" y="4514050"/>
            <a:ext cx="6974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pen Sans"/>
                <a:ea typeface="Open Sans"/>
                <a:cs typeface="Open Sans"/>
                <a:sym typeface="Open Sans"/>
              </a:rPr>
              <a:t>COURSE-END PROJECT</a:t>
            </a:r>
            <a:endParaRPr sz="1400" b="0" i="0" u="none" strike="noStrike" cap="none">
              <a:solidFill>
                <a:srgbClr val="F9CB9C"/>
              </a:solidFill>
              <a:latin typeface="Open Sans"/>
              <a:ea typeface="Open Sans"/>
              <a:cs typeface="Open Sans"/>
              <a:sym typeface="Open Sans"/>
            </a:endParaRPr>
          </a:p>
        </p:txBody>
      </p:sp>
      <p:sp>
        <p:nvSpPr>
          <p:cNvPr id="94" name="Google Shape;94;p123"/>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5" name="Google Shape;95;p123"/>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 name="Google Shape;96;p123"/>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97"/>
        <p:cNvGrpSpPr/>
        <p:nvPr/>
      </p:nvGrpSpPr>
      <p:grpSpPr>
        <a:xfrm>
          <a:off x="0" y="0"/>
          <a:ext cx="0" cy="0"/>
          <a:chOff x="0" y="0"/>
          <a:chExt cx="0" cy="0"/>
        </a:xfrm>
      </p:grpSpPr>
      <p:pic>
        <p:nvPicPr>
          <p:cNvPr id="98" name="Google Shape;98;p124"/>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99" name="Google Shape;99;p124"/>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00" name="Google Shape;100;p12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12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2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3" name="Google Shape;103;p12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4" name="Google Shape;104;p12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5" name="Google Shape;105;p12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6" name="Google Shape;106;p12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2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2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2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110"/>
        <p:cNvGrpSpPr/>
        <p:nvPr/>
      </p:nvGrpSpPr>
      <p:grpSpPr>
        <a:xfrm>
          <a:off x="0" y="0"/>
          <a:ext cx="0" cy="0"/>
          <a:chOff x="0" y="0"/>
          <a:chExt cx="0" cy="0"/>
        </a:xfrm>
      </p:grpSpPr>
      <p:pic>
        <p:nvPicPr>
          <p:cNvPr id="111" name="Google Shape;111;p12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12" name="Google Shape;112;p125"/>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113" name="Google Shape;113;p125"/>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2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25"/>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6" name="Google Shape;116;p12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7" name="Google Shape;117;p12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8" name="Google Shape;118;p12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19" name="Google Shape;119;p12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20" name="Google Shape;120;p12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2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12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2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2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2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26"/>
        <p:cNvGrpSpPr/>
        <p:nvPr/>
      </p:nvGrpSpPr>
      <p:grpSpPr>
        <a:xfrm>
          <a:off x="0" y="0"/>
          <a:ext cx="0" cy="0"/>
          <a:chOff x="0" y="0"/>
          <a:chExt cx="0" cy="0"/>
        </a:xfrm>
      </p:grpSpPr>
      <p:pic>
        <p:nvPicPr>
          <p:cNvPr id="127" name="Google Shape;127;p12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28" name="Google Shape;128;p126"/>
          <p:cNvSpPr txBox="1"/>
          <p:nvPr/>
        </p:nvSpPr>
        <p:spPr>
          <a:xfrm>
            <a:off x="1073501" y="7190611"/>
            <a:ext cx="3101700" cy="41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129" name="Google Shape;129;p126"/>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0" name="Google Shape;130;p126"/>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26"/>
          <p:cNvSpPr txBox="1">
            <a:spLocks noGrp="1"/>
          </p:cNvSpPr>
          <p:nvPr>
            <p:ph type="body" idx="2"/>
          </p:nvPr>
        </p:nvSpPr>
        <p:spPr>
          <a:xfrm>
            <a:off x="3933646" y="7228935"/>
            <a:ext cx="9043500" cy="3618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2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3" name="Google Shape;133;p12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4" name="Google Shape;134;p12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35" name="Google Shape;135;p12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6" name="Google Shape;136;p126"/>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26"/>
          <p:cNvSpPr txBox="1">
            <a:spLocks noGrp="1"/>
          </p:cNvSpPr>
          <p:nvPr>
            <p:ph type="body" idx="4"/>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26"/>
          <p:cNvSpPr txBox="1">
            <a:spLocks noGrp="1"/>
          </p:cNvSpPr>
          <p:nvPr>
            <p:ph type="body" idx="5"/>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26"/>
          <p:cNvSpPr txBox="1">
            <a:spLocks noGrp="1"/>
          </p:cNvSpPr>
          <p:nvPr>
            <p:ph type="body" idx="6"/>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26"/>
          <p:cNvSpPr txBox="1">
            <a:spLocks noGrp="1"/>
          </p:cNvSpPr>
          <p:nvPr>
            <p:ph type="body" idx="7"/>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26"/>
          <p:cNvSpPr txBox="1">
            <a:spLocks noGrp="1"/>
          </p:cNvSpPr>
          <p:nvPr>
            <p:ph type="body" idx="8"/>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cenario ">
  <p:cSld name="Scenario ">
    <p:spTree>
      <p:nvGrpSpPr>
        <p:cNvPr id="1" name="Shape 142"/>
        <p:cNvGrpSpPr/>
        <p:nvPr/>
      </p:nvGrpSpPr>
      <p:grpSpPr>
        <a:xfrm>
          <a:off x="0" y="0"/>
          <a:ext cx="0" cy="0"/>
          <a:chOff x="0" y="0"/>
          <a:chExt cx="0" cy="0"/>
        </a:xfrm>
      </p:grpSpPr>
      <p:pic>
        <p:nvPicPr>
          <p:cNvPr id="143" name="Google Shape;143;p127"/>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144" name="Google Shape;144;p127"/>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27"/>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146" name="Google Shape;146;p127"/>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7" name="Google Shape;147;p127"/>
          <p:cNvPicPr preferRelativeResize="0"/>
          <p:nvPr/>
        </p:nvPicPr>
        <p:blipFill rotWithShape="1">
          <a:blip r:embed="rId3">
            <a:alphaModFix/>
          </a:blip>
          <a:srcRect t="6807" b="6798"/>
          <a:stretch/>
        </p:blipFill>
        <p:spPr>
          <a:xfrm>
            <a:off x="2842623" y="804671"/>
            <a:ext cx="11704610" cy="91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8"/>
        <p:cNvGrpSpPr/>
        <p:nvPr/>
      </p:nvGrpSpPr>
      <p:grpSpPr>
        <a:xfrm>
          <a:off x="0" y="0"/>
          <a:ext cx="0" cy="0"/>
          <a:chOff x="0" y="0"/>
          <a:chExt cx="0" cy="0"/>
        </a:xfrm>
      </p:grpSpPr>
      <p:pic>
        <p:nvPicPr>
          <p:cNvPr id="19" name="Google Shape;19;p105"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20" name="Google Shape;20;p105"/>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48"/>
        <p:cNvGrpSpPr/>
        <p:nvPr/>
      </p:nvGrpSpPr>
      <p:grpSpPr>
        <a:xfrm>
          <a:off x="0" y="0"/>
          <a:ext cx="0" cy="0"/>
          <a:chOff x="0" y="0"/>
          <a:chExt cx="0" cy="0"/>
        </a:xfrm>
      </p:grpSpPr>
      <p:pic>
        <p:nvPicPr>
          <p:cNvPr id="149" name="Google Shape;149;p128"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0" name="Google Shape;150;p12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151" name="Google Shape;151;p128"/>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28"/>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28"/>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28"/>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5" name="Google Shape;155;p128"/>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156"/>
        <p:cNvGrpSpPr/>
        <p:nvPr/>
      </p:nvGrpSpPr>
      <p:grpSpPr>
        <a:xfrm>
          <a:off x="0" y="0"/>
          <a:ext cx="0" cy="0"/>
          <a:chOff x="0" y="0"/>
          <a:chExt cx="0" cy="0"/>
        </a:xfrm>
      </p:grpSpPr>
      <p:pic>
        <p:nvPicPr>
          <p:cNvPr id="157" name="Google Shape;157;p129"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8" name="Google Shape;158;p12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9" name="Google Shape;159;p129"/>
          <p:cNvPicPr preferRelativeResize="0"/>
          <p:nvPr/>
        </p:nvPicPr>
        <p:blipFill rotWithShape="1">
          <a:blip r:embed="rId3">
            <a:alphaModFix/>
          </a:blip>
          <a:srcRect/>
          <a:stretch/>
        </p:blipFill>
        <p:spPr>
          <a:xfrm>
            <a:off x="671250" y="2186163"/>
            <a:ext cx="5689924" cy="4771676"/>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160"/>
        <p:cNvGrpSpPr/>
        <p:nvPr/>
      </p:nvGrpSpPr>
      <p:grpSpPr>
        <a:xfrm>
          <a:off x="0" y="0"/>
          <a:ext cx="0" cy="0"/>
          <a:chOff x="0" y="0"/>
          <a:chExt cx="0" cy="0"/>
        </a:xfrm>
      </p:grpSpPr>
      <p:pic>
        <p:nvPicPr>
          <p:cNvPr id="161" name="Google Shape;161;p130"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2" name="Google Shape;162;p130"/>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3" name="Google Shape;163;p130"/>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164" name="Google Shape;164;p130"/>
          <p:cNvSpPr txBox="1">
            <a:spLocks noGrp="1"/>
          </p:cNvSpPr>
          <p:nvPr>
            <p:ph type="body" idx="1"/>
          </p:nvPr>
        </p:nvSpPr>
        <p:spPr>
          <a:xfrm>
            <a:off x="1470660" y="2514932"/>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30"/>
          <p:cNvSpPr txBox="1">
            <a:spLocks noGrp="1"/>
          </p:cNvSpPr>
          <p:nvPr>
            <p:ph type="body" idx="2"/>
          </p:nvPr>
        </p:nvSpPr>
        <p:spPr>
          <a:xfrm>
            <a:off x="1470660" y="3688275"/>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30"/>
          <p:cNvSpPr txBox="1">
            <a:spLocks noGrp="1"/>
          </p:cNvSpPr>
          <p:nvPr>
            <p:ph type="body" idx="3"/>
          </p:nvPr>
        </p:nvSpPr>
        <p:spPr>
          <a:xfrm>
            <a:off x="1470660" y="486161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130"/>
          <p:cNvSpPr txBox="1">
            <a:spLocks noGrp="1"/>
          </p:cNvSpPr>
          <p:nvPr>
            <p:ph type="body" idx="4"/>
          </p:nvPr>
        </p:nvSpPr>
        <p:spPr>
          <a:xfrm>
            <a:off x="1470660" y="603496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8" name="Google Shape;168;p130"/>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
        <p:nvSpPr>
          <p:cNvPr id="169" name="Google Shape;169;p130"/>
          <p:cNvSpPr/>
          <p:nvPr/>
        </p:nvSpPr>
        <p:spPr>
          <a:xfrm>
            <a:off x="909797" y="1680111"/>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70"/>
        <p:cNvGrpSpPr/>
        <p:nvPr/>
      </p:nvGrpSpPr>
      <p:grpSpPr>
        <a:xfrm>
          <a:off x="0" y="0"/>
          <a:ext cx="0" cy="0"/>
          <a:chOff x="0" y="0"/>
          <a:chExt cx="0" cy="0"/>
        </a:xfrm>
      </p:grpSpPr>
      <p:pic>
        <p:nvPicPr>
          <p:cNvPr id="171" name="Google Shape;171;p131"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pic>
        <p:nvPicPr>
          <p:cNvPr id="172" name="Google Shape;172;p131" descr="A picture containing text&#10;&#10;Description automatically generated"/>
          <p:cNvPicPr preferRelativeResize="0"/>
          <p:nvPr/>
        </p:nvPicPr>
        <p:blipFill rotWithShape="1">
          <a:blip r:embed="rId3">
            <a:alphaModFix/>
          </a:blip>
          <a:srcRect l="77566"/>
          <a:stretch/>
        </p:blipFill>
        <p:spPr>
          <a:xfrm>
            <a:off x="12609095" y="0"/>
            <a:ext cx="3646904" cy="9144000"/>
          </a:xfrm>
          <a:prstGeom prst="rect">
            <a:avLst/>
          </a:prstGeom>
          <a:noFill/>
          <a:ln>
            <a:noFill/>
          </a:ln>
        </p:spPr>
      </p:pic>
      <p:sp>
        <p:nvSpPr>
          <p:cNvPr id="173" name="Google Shape;173;p131"/>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174" name="Google Shape;174;p131"/>
          <p:cNvSpPr/>
          <p:nvPr/>
        </p:nvSpPr>
        <p:spPr>
          <a:xfrm>
            <a:off x="6254776" y="1394500"/>
            <a:ext cx="9513773" cy="6177052"/>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31"/>
          <p:cNvSpPr txBox="1">
            <a:spLocks noGrp="1"/>
          </p:cNvSpPr>
          <p:nvPr>
            <p:ph type="body" idx="1"/>
          </p:nvPr>
        </p:nvSpPr>
        <p:spPr>
          <a:xfrm>
            <a:off x="6286500" y="1842152"/>
            <a:ext cx="924687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131"/>
          <p:cNvSpPr txBox="1">
            <a:spLocks noGrp="1"/>
          </p:cNvSpPr>
          <p:nvPr>
            <p:ph type="title"/>
          </p:nvPr>
        </p:nvSpPr>
        <p:spPr>
          <a:xfrm>
            <a:off x="6286500" y="448255"/>
            <a:ext cx="932965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sson-End Project">
  <p:cSld name="1_Lesson-End Project">
    <p:spTree>
      <p:nvGrpSpPr>
        <p:cNvPr id="1" name="Shape 177"/>
        <p:cNvGrpSpPr/>
        <p:nvPr/>
      </p:nvGrpSpPr>
      <p:grpSpPr>
        <a:xfrm>
          <a:off x="0" y="0"/>
          <a:ext cx="0" cy="0"/>
          <a:chOff x="0" y="0"/>
          <a:chExt cx="0" cy="0"/>
        </a:xfrm>
      </p:grpSpPr>
      <p:grpSp>
        <p:nvGrpSpPr>
          <p:cNvPr id="178" name="Google Shape;178;p132"/>
          <p:cNvGrpSpPr/>
          <p:nvPr/>
        </p:nvGrpSpPr>
        <p:grpSpPr>
          <a:xfrm>
            <a:off x="0" y="0"/>
            <a:ext cx="16256000" cy="9144003"/>
            <a:chOff x="0" y="0"/>
            <a:chExt cx="16256000" cy="9144003"/>
          </a:xfrm>
        </p:grpSpPr>
        <p:pic>
          <p:nvPicPr>
            <p:cNvPr id="179" name="Google Shape;179;p132"/>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180" name="Google Shape;180;p132"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181" name="Google Shape;181;p132"/>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82" name="Google Shape;182;p132"/>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LESSON-END PROJECT</a:t>
            </a:r>
            <a:endParaRPr sz="1400" b="0" i="0" u="none" strike="noStrike" cap="none">
              <a:solidFill>
                <a:srgbClr val="F9CB9C"/>
              </a:solidFill>
              <a:latin typeface="Oswald"/>
              <a:ea typeface="Oswald"/>
              <a:cs typeface="Oswald"/>
              <a:sym typeface="Oswald"/>
            </a:endParaRPr>
          </a:p>
        </p:txBody>
      </p:sp>
      <p:sp>
        <p:nvSpPr>
          <p:cNvPr id="183" name="Google Shape;183;p132"/>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4" name="Google Shape;184;p132"/>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32"/>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slide">
  <p:cSld name="1_Content slide 2">
    <p:spTree>
      <p:nvGrpSpPr>
        <p:cNvPr id="1" name="Shape 186"/>
        <p:cNvGrpSpPr/>
        <p:nvPr/>
      </p:nvGrpSpPr>
      <p:grpSpPr>
        <a:xfrm>
          <a:off x="0" y="0"/>
          <a:ext cx="0" cy="0"/>
          <a:chOff x="0" y="0"/>
          <a:chExt cx="0" cy="0"/>
        </a:xfrm>
      </p:grpSpPr>
      <p:pic>
        <p:nvPicPr>
          <p:cNvPr id="187" name="Google Shape;187;p133"/>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188" name="Google Shape;188;p13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133"/>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cap">
  <p:cSld name="1_Recap">
    <p:spTree>
      <p:nvGrpSpPr>
        <p:cNvPr id="1" name="Shape 190"/>
        <p:cNvGrpSpPr/>
        <p:nvPr/>
      </p:nvGrpSpPr>
      <p:grpSpPr>
        <a:xfrm>
          <a:off x="0" y="0"/>
          <a:ext cx="0" cy="0"/>
          <a:chOff x="0" y="0"/>
          <a:chExt cx="0" cy="0"/>
        </a:xfrm>
      </p:grpSpPr>
      <p:pic>
        <p:nvPicPr>
          <p:cNvPr id="191" name="Google Shape;191;p13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2" name="Google Shape;192;p134"/>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193" name="Google Shape;193;p134"/>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134"/>
          <p:cNvSpPr/>
          <p:nvPr/>
        </p:nvSpPr>
        <p:spPr>
          <a:xfrm rot="-2701516">
            <a:off x="-46571" y="613151"/>
            <a:ext cx="2404941" cy="431052"/>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nowledge Check ">
  <p:cSld name="1_Knowledge Check ">
    <p:spTree>
      <p:nvGrpSpPr>
        <p:cNvPr id="1" name="Shape 195"/>
        <p:cNvGrpSpPr/>
        <p:nvPr/>
      </p:nvGrpSpPr>
      <p:grpSpPr>
        <a:xfrm>
          <a:off x="0" y="0"/>
          <a:ext cx="0" cy="0"/>
          <a:chOff x="0" y="0"/>
          <a:chExt cx="0" cy="0"/>
        </a:xfrm>
      </p:grpSpPr>
      <p:pic>
        <p:nvPicPr>
          <p:cNvPr id="196" name="Google Shape;196;p13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97" name="Google Shape;197;p135"/>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98"/>
        <p:cNvGrpSpPr/>
        <p:nvPr/>
      </p:nvGrpSpPr>
      <p:grpSpPr>
        <a:xfrm>
          <a:off x="0" y="0"/>
          <a:ext cx="0" cy="0"/>
          <a:chOff x="0" y="0"/>
          <a:chExt cx="0" cy="0"/>
        </a:xfrm>
      </p:grpSpPr>
      <p:pic>
        <p:nvPicPr>
          <p:cNvPr id="199" name="Google Shape;199;p13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0" name="Google Shape;200;p136"/>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Thank you </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ey Takeaways">
  <p:cSld name="1_Key Takeaways 2">
    <p:spTree>
      <p:nvGrpSpPr>
        <p:cNvPr id="1" name="Shape 201"/>
        <p:cNvGrpSpPr/>
        <p:nvPr/>
      </p:nvGrpSpPr>
      <p:grpSpPr>
        <a:xfrm>
          <a:off x="0" y="0"/>
          <a:ext cx="0" cy="0"/>
          <a:chOff x="0" y="0"/>
          <a:chExt cx="0" cy="0"/>
        </a:xfrm>
      </p:grpSpPr>
      <p:pic>
        <p:nvPicPr>
          <p:cNvPr id="202" name="Google Shape;202;p13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3" name="Google Shape;203;p137"/>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04" name="Google Shape;204;p137"/>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137"/>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37"/>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137"/>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8" name="Google Shape;208;p137"/>
          <p:cNvPicPr preferRelativeResize="0"/>
          <p:nvPr/>
        </p:nvPicPr>
        <p:blipFill rotWithShape="1">
          <a:blip r:embed="rId3">
            <a:alphaModFix/>
          </a:blip>
          <a:srcRect t="6807" b="6798"/>
          <a:stretch/>
        </p:blipFill>
        <p:spPr>
          <a:xfrm>
            <a:off x="2776178" y="1368575"/>
            <a:ext cx="5066773" cy="910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
        <p:cNvGrpSpPr/>
        <p:nvPr/>
      </p:nvGrpSpPr>
      <p:grpSpPr>
        <a:xfrm>
          <a:off x="0" y="0"/>
          <a:ext cx="0" cy="0"/>
          <a:chOff x="0" y="0"/>
          <a:chExt cx="0" cy="0"/>
        </a:xfrm>
      </p:grpSpPr>
      <p:pic>
        <p:nvPicPr>
          <p:cNvPr id="22" name="Google Shape;22;p106"/>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23" name="Google Shape;23;p106"/>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06"/>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Arial"/>
              <a:ea typeface="Arial"/>
              <a:cs typeface="Arial"/>
              <a:sym typeface="Arial"/>
            </a:endParaRPr>
          </a:p>
        </p:txBody>
      </p:sp>
      <p:pic>
        <p:nvPicPr>
          <p:cNvPr id="25" name="Google Shape;25;p106"/>
          <p:cNvPicPr preferRelativeResize="0"/>
          <p:nvPr/>
        </p:nvPicPr>
        <p:blipFill rotWithShape="1">
          <a:blip r:embed="rId3">
            <a:alphaModFix/>
          </a:blip>
          <a:srcRect t="6807" b="6798"/>
          <a:stretch/>
        </p:blipFill>
        <p:spPr>
          <a:xfrm>
            <a:off x="5626790" y="1069512"/>
            <a:ext cx="5023890" cy="91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cenario ">
  <p:cSld name="1_Scenario  2">
    <p:spTree>
      <p:nvGrpSpPr>
        <p:cNvPr id="1" name="Shape 209"/>
        <p:cNvGrpSpPr/>
        <p:nvPr/>
      </p:nvGrpSpPr>
      <p:grpSpPr>
        <a:xfrm>
          <a:off x="0" y="0"/>
          <a:ext cx="0" cy="0"/>
          <a:chOff x="0" y="0"/>
          <a:chExt cx="0" cy="0"/>
        </a:xfrm>
      </p:grpSpPr>
      <p:pic>
        <p:nvPicPr>
          <p:cNvPr id="210" name="Google Shape;210;p138"/>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1" name="Google Shape;211;p138"/>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38"/>
          <p:cNvSpPr/>
          <p:nvPr/>
        </p:nvSpPr>
        <p:spPr>
          <a:xfrm>
            <a:off x="4653550" y="305075"/>
            <a:ext cx="69489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an Azure Architect</a:t>
            </a:r>
            <a:endParaRPr sz="1400" b="0" i="0" u="none" strike="noStrike" cap="none">
              <a:solidFill>
                <a:srgbClr val="434343"/>
              </a:solidFill>
              <a:latin typeface="Arial"/>
              <a:ea typeface="Arial"/>
              <a:cs typeface="Arial"/>
              <a:sym typeface="Arial"/>
            </a:endParaRPr>
          </a:p>
        </p:txBody>
      </p:sp>
      <p:sp>
        <p:nvSpPr>
          <p:cNvPr id="213" name="Google Shape;213;p138"/>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cenario  2">
  <p:cSld name="Scenario  2">
    <p:spTree>
      <p:nvGrpSpPr>
        <p:cNvPr id="1" name="Shape 214"/>
        <p:cNvGrpSpPr/>
        <p:nvPr/>
      </p:nvGrpSpPr>
      <p:grpSpPr>
        <a:xfrm>
          <a:off x="0" y="0"/>
          <a:ext cx="0" cy="0"/>
          <a:chOff x="0" y="0"/>
          <a:chExt cx="0" cy="0"/>
        </a:xfrm>
      </p:grpSpPr>
      <p:pic>
        <p:nvPicPr>
          <p:cNvPr id="215" name="Google Shape;215;p139"/>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6" name="Google Shape;216;p139"/>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39"/>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224"/>
        <p:cNvGrpSpPr/>
        <p:nvPr/>
      </p:nvGrpSpPr>
      <p:grpSpPr>
        <a:xfrm>
          <a:off x="0" y="0"/>
          <a:ext cx="0" cy="0"/>
          <a:chOff x="0" y="0"/>
          <a:chExt cx="0" cy="0"/>
        </a:xfrm>
      </p:grpSpPr>
      <p:pic>
        <p:nvPicPr>
          <p:cNvPr id="225" name="Google Shape;225;p114"/>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226" name="Google Shape;226;p114"/>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7" name="Google Shape;227;p11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8" name="Google Shape;228;p11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9" name="Google Shape;229;p11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0" name="Google Shape;230;p11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1" name="Google Shape;231;p11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32" name="Google Shape;232;p11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3" name="Google Shape;233;p11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4" name="Google Shape;234;p11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5" name="Google Shape;235;p11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6" name="Google Shape;236;p11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237"/>
        <p:cNvGrpSpPr/>
        <p:nvPr/>
      </p:nvGrpSpPr>
      <p:grpSpPr>
        <a:xfrm>
          <a:off x="0" y="0"/>
          <a:ext cx="0" cy="0"/>
          <a:chOff x="0" y="0"/>
          <a:chExt cx="0" cy="0"/>
        </a:xfrm>
      </p:grpSpPr>
      <p:pic>
        <p:nvPicPr>
          <p:cNvPr id="238" name="Google Shape;238;p11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39" name="Google Shape;239;p115"/>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240" name="Google Shape;240;p115"/>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1" name="Google Shape;241;p11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2" name="Google Shape;242;p115"/>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3" name="Google Shape;243;p11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4" name="Google Shape;244;p11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5" name="Google Shape;245;p11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6" name="Google Shape;246;p11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7" name="Google Shape;247;p11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8" name="Google Shape;248;p11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9" name="Google Shape;249;p11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0" name="Google Shape;250;p11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1" name="Google Shape;251;p11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2" name="Google Shape;252;p11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56"/>
        <p:cNvGrpSpPr/>
        <p:nvPr/>
      </p:nvGrpSpPr>
      <p:grpSpPr>
        <a:xfrm>
          <a:off x="0" y="0"/>
          <a:ext cx="0" cy="0"/>
          <a:chOff x="0" y="0"/>
          <a:chExt cx="0" cy="0"/>
        </a:xfrm>
      </p:grpSpPr>
      <p:pic>
        <p:nvPicPr>
          <p:cNvPr id="257" name="Google Shape;257;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8" name="Google Shape;258;p26"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pic>
        <p:nvPicPr>
          <p:cNvPr id="259" name="Google Shape;259;p2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60" name="Google Shape;260;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1" name="Google Shape;261;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62" name="Google Shape;262;p26"/>
          <p:cNvPicPr preferRelativeResize="0"/>
          <p:nvPr/>
        </p:nvPicPr>
        <p:blipFill rotWithShape="1">
          <a:blip r:embed="rId5">
            <a:alphaModFix/>
          </a:blip>
          <a:srcRect/>
          <a:stretch/>
        </p:blipFill>
        <p:spPr>
          <a:xfrm>
            <a:off x="3055042" y="771540"/>
            <a:ext cx="10080000"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63"/>
        <p:cNvGrpSpPr/>
        <p:nvPr/>
      </p:nvGrpSpPr>
      <p:grpSpPr>
        <a:xfrm>
          <a:off x="0" y="0"/>
          <a:ext cx="0" cy="0"/>
          <a:chOff x="0" y="0"/>
          <a:chExt cx="0" cy="0"/>
        </a:xfrm>
      </p:grpSpPr>
      <p:pic>
        <p:nvPicPr>
          <p:cNvPr id="264" name="Google Shape;264;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5" name="Google Shape;265;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6" name="Google Shape;266;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67" name="Google Shape;267;p27"/>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268" name="Google Shape;268;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9" name="Google Shape;269;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72"/>
        <p:cNvGrpSpPr/>
        <p:nvPr/>
      </p:nvGrpSpPr>
      <p:grpSpPr>
        <a:xfrm>
          <a:off x="0" y="0"/>
          <a:ext cx="0" cy="0"/>
          <a:chOff x="0" y="0"/>
          <a:chExt cx="0" cy="0"/>
        </a:xfrm>
      </p:grpSpPr>
      <p:pic>
        <p:nvPicPr>
          <p:cNvPr id="273" name="Google Shape;273;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4" name="Google Shape;274;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75" name="Google Shape;275;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76" name="Google Shape;276;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77"/>
        <p:cNvGrpSpPr/>
        <p:nvPr/>
      </p:nvGrpSpPr>
      <p:grpSpPr>
        <a:xfrm>
          <a:off x="0" y="0"/>
          <a:ext cx="0" cy="0"/>
          <a:chOff x="0" y="0"/>
          <a:chExt cx="0" cy="0"/>
        </a:xfrm>
      </p:grpSpPr>
      <p:pic>
        <p:nvPicPr>
          <p:cNvPr id="278" name="Google Shape;278;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9" name="Google Shape;279;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0" name="Google Shape;280;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82"/>
        <p:cNvGrpSpPr/>
        <p:nvPr/>
      </p:nvGrpSpPr>
      <p:grpSpPr>
        <a:xfrm>
          <a:off x="0" y="0"/>
          <a:ext cx="0" cy="0"/>
          <a:chOff x="0" y="0"/>
          <a:chExt cx="0" cy="0"/>
        </a:xfrm>
      </p:grpSpPr>
      <p:pic>
        <p:nvPicPr>
          <p:cNvPr id="283" name="Google Shape;283;p30"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4" name="Google Shape;284;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5" name="Google Shape;285;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286" name="Google Shape;286;p30"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87"/>
        <p:cNvGrpSpPr/>
        <p:nvPr/>
      </p:nvGrpSpPr>
      <p:grpSpPr>
        <a:xfrm>
          <a:off x="0" y="0"/>
          <a:ext cx="0" cy="0"/>
          <a:chOff x="0" y="0"/>
          <a:chExt cx="0" cy="0"/>
        </a:xfrm>
      </p:grpSpPr>
      <p:pic>
        <p:nvPicPr>
          <p:cNvPr id="288" name="Google Shape;288;p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9" name="Google Shape;289;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90" name="Google Shape;290;p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291" name="Google Shape;291;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92" name="Google Shape;292;p33"/>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3" name="Google Shape;293;p33"/>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4" name="Google Shape;294;p33"/>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5" name="Google Shape;295;p33"/>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6"/>
        <p:cNvGrpSpPr/>
        <p:nvPr/>
      </p:nvGrpSpPr>
      <p:grpSpPr>
        <a:xfrm>
          <a:off x="0" y="0"/>
          <a:ext cx="0" cy="0"/>
          <a:chOff x="0" y="0"/>
          <a:chExt cx="0" cy="0"/>
        </a:xfrm>
      </p:grpSpPr>
      <p:grpSp>
        <p:nvGrpSpPr>
          <p:cNvPr id="27" name="Google Shape;27;p107"/>
          <p:cNvGrpSpPr/>
          <p:nvPr/>
        </p:nvGrpSpPr>
        <p:grpSpPr>
          <a:xfrm>
            <a:off x="0" y="0"/>
            <a:ext cx="16255999" cy="9144000"/>
            <a:chOff x="0" y="0"/>
            <a:chExt cx="16255999" cy="9144000"/>
          </a:xfrm>
        </p:grpSpPr>
        <p:pic>
          <p:nvPicPr>
            <p:cNvPr id="28" name="Google Shape;28;p107"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pic>
          <p:nvPicPr>
            <p:cNvPr id="29" name="Google Shape;29;p107"/>
            <p:cNvPicPr preferRelativeResize="0"/>
            <p:nvPr/>
          </p:nvPicPr>
          <p:blipFill rotWithShape="1">
            <a:blip r:embed="rId3">
              <a:alphaModFix/>
            </a:blip>
            <a:srcRect r="24063"/>
            <a:stretch/>
          </p:blipFill>
          <p:spPr>
            <a:xfrm>
              <a:off x="0" y="0"/>
              <a:ext cx="12344400" cy="9144000"/>
            </a:xfrm>
            <a:prstGeom prst="rect">
              <a:avLst/>
            </a:prstGeom>
            <a:noFill/>
            <a:ln>
              <a:noFill/>
            </a:ln>
          </p:spPr>
        </p:pic>
      </p:grpSp>
      <p:pic>
        <p:nvPicPr>
          <p:cNvPr id="30" name="Google Shape;30;p107"/>
          <p:cNvPicPr preferRelativeResize="0"/>
          <p:nvPr/>
        </p:nvPicPr>
        <p:blipFill rotWithShape="1">
          <a:blip r:embed="rId4">
            <a:alphaModFix/>
          </a:blip>
          <a:srcRect l="64170" t="13848" b="23994"/>
          <a:stretch/>
        </p:blipFill>
        <p:spPr>
          <a:xfrm>
            <a:off x="9817768" y="1831727"/>
            <a:ext cx="5824624" cy="5683680"/>
          </a:xfrm>
          <a:prstGeom prst="rect">
            <a:avLst/>
          </a:prstGeom>
          <a:noFill/>
          <a:ln>
            <a:noFill/>
          </a:ln>
        </p:spPr>
      </p:pic>
      <p:sp>
        <p:nvSpPr>
          <p:cNvPr id="31" name="Google Shape;31;p107"/>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7"/>
          <p:cNvSpPr/>
          <p:nvPr/>
        </p:nvSpPr>
        <p:spPr>
          <a:xfrm rot="-2701516">
            <a:off x="-46638" y="613218"/>
            <a:ext cx="2404941" cy="43105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296"/>
        <p:cNvGrpSpPr/>
        <p:nvPr/>
      </p:nvGrpSpPr>
      <p:grpSpPr>
        <a:xfrm>
          <a:off x="0" y="0"/>
          <a:ext cx="0" cy="0"/>
          <a:chOff x="0" y="0"/>
          <a:chExt cx="0" cy="0"/>
        </a:xfrm>
      </p:grpSpPr>
      <p:pic>
        <p:nvPicPr>
          <p:cNvPr id="297" name="Google Shape;297;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98" name="Google Shape;298;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99" name="Google Shape;299;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1" name="Google Shape;301;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2" name="Google Shape;302;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03" name="Google Shape;303;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04" name="Google Shape;304;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5" name="Google Shape;305;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6" name="Google Shape;306;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8" name="Google Shape;308;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9" name="Google Shape;309;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310"/>
        <p:cNvGrpSpPr/>
        <p:nvPr/>
      </p:nvGrpSpPr>
      <p:grpSpPr>
        <a:xfrm>
          <a:off x="0" y="0"/>
          <a:ext cx="0" cy="0"/>
          <a:chOff x="0" y="0"/>
          <a:chExt cx="0" cy="0"/>
        </a:xfrm>
      </p:grpSpPr>
      <p:pic>
        <p:nvPicPr>
          <p:cNvPr id="311" name="Google Shape;311;p11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2" name="Google Shape;312;p117"/>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313" name="Google Shape;313;p11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14" name="Google Shape;314;p117"/>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5" name="Google Shape;315;p117"/>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316"/>
        <p:cNvGrpSpPr/>
        <p:nvPr/>
      </p:nvGrpSpPr>
      <p:grpSpPr>
        <a:xfrm>
          <a:off x="0" y="0"/>
          <a:ext cx="0" cy="0"/>
          <a:chOff x="0" y="0"/>
          <a:chExt cx="0" cy="0"/>
        </a:xfrm>
      </p:grpSpPr>
      <p:pic>
        <p:nvPicPr>
          <p:cNvPr id="317" name="Google Shape;317;p118"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8" name="Google Shape;318;p118"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319" name="Google Shape;319;p11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20" name="Google Shape;320;p118"/>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1" name="Google Shape;321;p118"/>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cenario ">
  <p:cSld name="1_Scenario ">
    <p:spTree>
      <p:nvGrpSpPr>
        <p:cNvPr id="1" name="Shape 33"/>
        <p:cNvGrpSpPr/>
        <p:nvPr/>
      </p:nvGrpSpPr>
      <p:grpSpPr>
        <a:xfrm>
          <a:off x="0" y="0"/>
          <a:ext cx="0" cy="0"/>
          <a:chOff x="0" y="0"/>
          <a:chExt cx="0" cy="0"/>
        </a:xfrm>
      </p:grpSpPr>
      <p:pic>
        <p:nvPicPr>
          <p:cNvPr id="34" name="Google Shape;34;p108"/>
          <p:cNvPicPr preferRelativeResize="0"/>
          <p:nvPr/>
        </p:nvPicPr>
        <p:blipFill rotWithShape="1">
          <a:blip r:embed="rId2">
            <a:alphaModFix/>
          </a:blip>
          <a:srcRect/>
          <a:stretch/>
        </p:blipFill>
        <p:spPr>
          <a:xfrm>
            <a:off x="0" y="-18661"/>
            <a:ext cx="16256002" cy="9144052"/>
          </a:xfrm>
          <a:prstGeom prst="rect">
            <a:avLst/>
          </a:prstGeom>
          <a:noFill/>
          <a:ln>
            <a:noFill/>
          </a:ln>
        </p:spPr>
      </p:pic>
      <p:sp>
        <p:nvSpPr>
          <p:cNvPr id="35" name="Google Shape;35;p108"/>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36" name="Google Shape;36;p108"/>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 name="Google Shape;37;p108"/>
          <p:cNvPicPr preferRelativeResize="0"/>
          <p:nvPr/>
        </p:nvPicPr>
        <p:blipFill rotWithShape="1">
          <a:blip r:embed="rId3">
            <a:alphaModFix/>
          </a:blip>
          <a:srcRect t="6807" b="6798"/>
          <a:stretch/>
        </p:blipFill>
        <p:spPr>
          <a:xfrm>
            <a:off x="3181792" y="804671"/>
            <a:ext cx="11026272" cy="91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8"/>
        <p:cNvGrpSpPr/>
        <p:nvPr/>
      </p:nvGrpSpPr>
      <p:grpSpPr>
        <a:xfrm>
          <a:off x="0" y="0"/>
          <a:ext cx="0" cy="0"/>
          <a:chOff x="0" y="0"/>
          <a:chExt cx="0" cy="0"/>
        </a:xfrm>
      </p:grpSpPr>
      <p:pic>
        <p:nvPicPr>
          <p:cNvPr id="39" name="Google Shape;39;p109"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40" name="Google Shape;40;p109"/>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Open Sans"/>
              <a:ea typeface="Open Sans"/>
              <a:cs typeface="Open Sans"/>
              <a:sym typeface="Open Sans"/>
            </a:endParaRPr>
          </a:p>
        </p:txBody>
      </p:sp>
      <p:sp>
        <p:nvSpPr>
          <p:cNvPr id="41" name="Google Shape;41;p109"/>
          <p:cNvSpPr txBox="1">
            <a:spLocks noGrp="1"/>
          </p:cNvSpPr>
          <p:nvPr>
            <p:ph type="body" idx="1"/>
          </p:nvPr>
        </p:nvSpPr>
        <p:spPr>
          <a:xfrm>
            <a:off x="1470660" y="2514932"/>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09"/>
          <p:cNvSpPr txBox="1">
            <a:spLocks noGrp="1"/>
          </p:cNvSpPr>
          <p:nvPr>
            <p:ph type="body" idx="2"/>
          </p:nvPr>
        </p:nvSpPr>
        <p:spPr>
          <a:xfrm>
            <a:off x="1470660" y="3688275"/>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09"/>
          <p:cNvSpPr txBox="1">
            <a:spLocks noGrp="1"/>
          </p:cNvSpPr>
          <p:nvPr>
            <p:ph type="body" idx="3"/>
          </p:nvPr>
        </p:nvSpPr>
        <p:spPr>
          <a:xfrm>
            <a:off x="1470660" y="4861618"/>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09"/>
          <p:cNvSpPr txBox="1">
            <a:spLocks noGrp="1"/>
          </p:cNvSpPr>
          <p:nvPr>
            <p:ph type="body" idx="4"/>
          </p:nvPr>
        </p:nvSpPr>
        <p:spPr>
          <a:xfrm>
            <a:off x="1470660" y="6034961"/>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09"/>
          <p:cNvSpPr/>
          <p:nvPr/>
        </p:nvSpPr>
        <p:spPr>
          <a:xfrm>
            <a:off x="909797" y="1680111"/>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Open Sans"/>
              <a:ea typeface="Open Sans"/>
              <a:cs typeface="Open Sans"/>
              <a:sym typeface="Open Sans"/>
            </a:endParaRPr>
          </a:p>
        </p:txBody>
      </p:sp>
      <p:pic>
        <p:nvPicPr>
          <p:cNvPr id="46" name="Google Shape;46;p109"/>
          <p:cNvPicPr preferRelativeResize="0"/>
          <p:nvPr/>
        </p:nvPicPr>
        <p:blipFill rotWithShape="1">
          <a:blip r:embed="rId3">
            <a:alphaModFix/>
          </a:blip>
          <a:srcRect t="6807" b="6798"/>
          <a:stretch/>
        </p:blipFill>
        <p:spPr>
          <a:xfrm>
            <a:off x="2760687" y="1311035"/>
            <a:ext cx="5440154" cy="910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ic Break">
  <p:cSld name="Topic Break">
    <p:spTree>
      <p:nvGrpSpPr>
        <p:cNvPr id="1" name="Shape 47"/>
        <p:cNvGrpSpPr/>
        <p:nvPr/>
      </p:nvGrpSpPr>
      <p:grpSpPr>
        <a:xfrm>
          <a:off x="0" y="0"/>
          <a:ext cx="0" cy="0"/>
          <a:chOff x="0" y="0"/>
          <a:chExt cx="0" cy="0"/>
        </a:xfrm>
      </p:grpSpPr>
      <p:pic>
        <p:nvPicPr>
          <p:cNvPr id="48" name="Google Shape;48;p110"/>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49" name="Google Shape;49;p11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0"/>
        <p:cNvGrpSpPr/>
        <p:nvPr/>
      </p:nvGrpSpPr>
      <p:grpSpPr>
        <a:xfrm>
          <a:off x="0" y="0"/>
          <a:ext cx="0" cy="0"/>
          <a:chOff x="0" y="0"/>
          <a:chExt cx="0" cy="0"/>
        </a:xfrm>
      </p:grpSpPr>
      <p:pic>
        <p:nvPicPr>
          <p:cNvPr id="51" name="Google Shape;51;p111"/>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52" name="Google Shape;52;p11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561">
          <p15:clr>
            <a:srgbClr val="FA7B17"/>
          </p15:clr>
        </p15:guide>
        <p15:guide id="2" pos="9792">
          <p15:clr>
            <a:srgbClr val="FA7B17"/>
          </p15:clr>
        </p15:guide>
        <p15:guide id="3" orient="horz" pos="5184">
          <p15:clr>
            <a:srgbClr val="FA7B17"/>
          </p15:clr>
        </p15:guide>
        <p15:guide id="4" orient="horz" pos="578">
          <p15:clr>
            <a:srgbClr val="FA7B17"/>
          </p15:clr>
        </p15:guide>
        <p15:guide id="5" pos="879">
          <p15:clr>
            <a:srgbClr val="FA7B17"/>
          </p15:clr>
        </p15:guide>
        <p15:guide id="6" pos="9504">
          <p15:clr>
            <a:srgbClr val="FA7B17"/>
          </p15:clr>
        </p15:guide>
        <p15:guide id="7" orient="horz" pos="86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1_Key Takeaways">
    <p:spTree>
      <p:nvGrpSpPr>
        <p:cNvPr id="1" name="Shape 53"/>
        <p:cNvGrpSpPr/>
        <p:nvPr/>
      </p:nvGrpSpPr>
      <p:grpSpPr>
        <a:xfrm>
          <a:off x="0" y="0"/>
          <a:ext cx="0" cy="0"/>
          <a:chOff x="0" y="0"/>
          <a:chExt cx="0" cy="0"/>
        </a:xfrm>
      </p:grpSpPr>
      <p:pic>
        <p:nvPicPr>
          <p:cNvPr id="54" name="Google Shape;54;p112"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55" name="Google Shape;55;p112"/>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56" name="Google Shape;56;p112"/>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12"/>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12"/>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12"/>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0" name="Google Shape;60;p112"/>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3"/>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3"/>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103"/>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103"/>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0" name="Google Shape;220;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Google Shape;221;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4.jpg"/><Relationship Id="rId4" Type="http://schemas.openxmlformats.org/officeDocument/2006/relationships/image" Target="../media/image5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6"/>
          <p:cNvSpPr txBox="1">
            <a:spLocks noGrp="1"/>
          </p:cNvSpPr>
          <p:nvPr>
            <p:ph type="body" idx="1"/>
          </p:nvPr>
        </p:nvSpPr>
        <p:spPr>
          <a:xfrm>
            <a:off x="8445477"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t>Configure AWS for Back 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4"/>
          <p:cNvSpPr txBox="1">
            <a:spLocks noGrp="1"/>
          </p:cNvSpPr>
          <p:nvPr>
            <p:ph type="body" idx="1"/>
          </p:nvPr>
        </p:nvSpPr>
        <p:spPr>
          <a:xfrm>
            <a:off x="1573255" y="1516199"/>
            <a:ext cx="13109490" cy="706001"/>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800"/>
              <a:buNone/>
            </a:pPr>
            <a:r>
              <a:rPr lang="en-US">
                <a:solidFill>
                  <a:srgbClr val="3F3F3F"/>
                </a:solidFill>
              </a:rPr>
              <a:t>Bob needs to configure AWS for Front end. He brainstorms a bit and finds a solution.  </a:t>
            </a:r>
            <a:endParaRPr/>
          </a:p>
        </p:txBody>
      </p:sp>
      <p:sp>
        <p:nvSpPr>
          <p:cNvPr id="472" name="Google Shape;472;p54"/>
          <p:cNvSpPr/>
          <p:nvPr/>
        </p:nvSpPr>
        <p:spPr>
          <a:xfrm>
            <a:off x="2535382" y="2981667"/>
            <a:ext cx="5592618" cy="1590333"/>
          </a:xfrm>
          <a:prstGeom prst="wedgeRoundRectCallout">
            <a:avLst>
              <a:gd name="adj1" fmla="val 61051"/>
              <a:gd name="adj2" fmla="val -20182"/>
              <a:gd name="adj3" fmla="val 16667"/>
            </a:avLst>
          </a:prstGeom>
          <a:solidFill>
            <a:srgbClr val="F9DEC9"/>
          </a:solidFill>
          <a:ln w="12700" cap="flat" cmpd="sng">
            <a:solidFill>
              <a:srgbClr val="E9AF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Let me use Jenkins, Docker, and AWS to build CI/CD Pipelines, containerize the apps, and finally host them to AWS EC2 instance.</a:t>
            </a:r>
            <a:endParaRPr dirty="0"/>
          </a:p>
        </p:txBody>
      </p:sp>
      <p:pic>
        <p:nvPicPr>
          <p:cNvPr id="473" name="Google Shape;473;p54"/>
          <p:cNvPicPr preferRelativeResize="0"/>
          <p:nvPr/>
        </p:nvPicPr>
        <p:blipFill rotWithShape="1">
          <a:blip r:embed="rId3">
            <a:alphaModFix/>
          </a:blip>
          <a:srcRect/>
          <a:stretch/>
        </p:blipFill>
        <p:spPr>
          <a:xfrm>
            <a:off x="8635375" y="2174923"/>
            <a:ext cx="1729148" cy="4748242"/>
          </a:xfrm>
          <a:prstGeom prst="rect">
            <a:avLst/>
          </a:prstGeom>
          <a:noFill/>
          <a:ln>
            <a:noFill/>
          </a:ln>
        </p:spPr>
      </p:pic>
      <p:sp>
        <p:nvSpPr>
          <p:cNvPr id="474" name="Google Shape;474;p54"/>
          <p:cNvSpPr txBox="1"/>
          <p:nvPr/>
        </p:nvSpPr>
        <p:spPr>
          <a:xfrm>
            <a:off x="1479550" y="7180693"/>
            <a:ext cx="13296900" cy="1165640"/>
          </a:xfrm>
          <a:prstGeom prst="rect">
            <a:avLst/>
          </a:prstGeom>
          <a:noFill/>
          <a:ln>
            <a:noFill/>
          </a:ln>
        </p:spPr>
        <p:txBody>
          <a:bodyPr spcFirstLastPara="1" wrap="square" lIns="91425" tIns="0" rIns="91425" bIns="0" anchor="t" anchorCtr="0">
            <a:norm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In this lesson, we will host the Java Backend app on EC2 instance, use Jenkins and Docker as DevOps tools to make it live and help Bob to complete his task effectively and quickly.</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
          <p:cNvSpPr txBox="1">
            <a:spLocks noGrp="1"/>
          </p:cNvSpPr>
          <p:nvPr>
            <p:ph type="body" idx="1"/>
          </p:nvPr>
        </p:nvSpPr>
        <p:spPr>
          <a:xfrm>
            <a:off x="1470659" y="2514932"/>
            <a:ext cx="8363805" cy="548700"/>
          </a:xfrm>
          <a:prstGeom prst="rect">
            <a:avLst/>
          </a:prstGeom>
          <a:noFill/>
          <a:ln>
            <a:noFill/>
          </a:ln>
        </p:spPr>
        <p:txBody>
          <a:bodyPr spcFirstLastPara="1" wrap="square" lIns="91425" tIns="0" rIns="91425" bIns="0" anchor="ctr" anchorCtr="0">
            <a:noAutofit/>
          </a:bodyPr>
          <a:lstStyle/>
          <a:p>
            <a:pPr marL="0" lvl="0" indent="0" algn="l" rtl="0">
              <a:lnSpc>
                <a:spcPct val="100000"/>
              </a:lnSpc>
              <a:spcBef>
                <a:spcPts val="1000"/>
              </a:spcBef>
              <a:spcAft>
                <a:spcPts val="0"/>
              </a:spcAft>
              <a:buClr>
                <a:srgbClr val="3F3F3F"/>
              </a:buClr>
              <a:buSzPts val="2800"/>
              <a:buNone/>
            </a:pPr>
            <a:r>
              <a:rPr lang="en-US" dirty="0">
                <a:solidFill>
                  <a:srgbClr val="3F3F3F"/>
                </a:solidFill>
              </a:rPr>
              <a:t>Explain the steps to create and configure EC2 instance on AWS</a:t>
            </a:r>
            <a:endParaRPr dirty="0"/>
          </a:p>
        </p:txBody>
      </p:sp>
      <p:sp>
        <p:nvSpPr>
          <p:cNvPr id="480" name="Google Shape;480;p6"/>
          <p:cNvSpPr txBox="1">
            <a:spLocks noGrp="1"/>
          </p:cNvSpPr>
          <p:nvPr>
            <p:ph type="body" idx="2"/>
          </p:nvPr>
        </p:nvSpPr>
        <p:spPr>
          <a:xfrm>
            <a:off x="1470659" y="3552833"/>
            <a:ext cx="8363805" cy="548700"/>
          </a:xfrm>
          <a:prstGeom prst="rect">
            <a:avLst/>
          </a:prstGeom>
          <a:noFill/>
          <a:ln>
            <a:noFill/>
          </a:ln>
        </p:spPr>
        <p:txBody>
          <a:bodyPr spcFirstLastPara="1" wrap="square" lIns="91425" tIns="0" rIns="91425" bIns="0" anchor="ctr" anchorCtr="0">
            <a:noAutofit/>
          </a:bodyPr>
          <a:lstStyle/>
          <a:p>
            <a:pPr marL="0" lvl="0" indent="0" algn="l" rtl="0">
              <a:lnSpc>
                <a:spcPct val="114000"/>
              </a:lnSpc>
              <a:spcBef>
                <a:spcPts val="1000"/>
              </a:spcBef>
              <a:spcAft>
                <a:spcPts val="0"/>
              </a:spcAft>
              <a:buClr>
                <a:srgbClr val="3F3F3F"/>
              </a:buClr>
              <a:buSzPts val="2800"/>
              <a:buNone/>
            </a:pPr>
            <a:r>
              <a:rPr lang="en-US">
                <a:solidFill>
                  <a:srgbClr val="3F3F3F"/>
                </a:solidFill>
              </a:rPr>
              <a:t>Discuss the steps to create MySQL RDS database on AWS</a:t>
            </a:r>
            <a:endParaRPr/>
          </a:p>
        </p:txBody>
      </p:sp>
      <p:sp>
        <p:nvSpPr>
          <p:cNvPr id="481" name="Google Shape;481;p6"/>
          <p:cNvSpPr txBox="1">
            <a:spLocks noGrp="1"/>
          </p:cNvSpPr>
          <p:nvPr>
            <p:ph type="body" idx="3"/>
          </p:nvPr>
        </p:nvSpPr>
        <p:spPr>
          <a:xfrm>
            <a:off x="1470659" y="4590734"/>
            <a:ext cx="8363805" cy="5487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Clr>
                <a:srgbClr val="3F3F3F"/>
              </a:buClr>
              <a:buSzPts val="2800"/>
              <a:buNone/>
            </a:pPr>
            <a:r>
              <a:rPr lang="en-US">
                <a:solidFill>
                  <a:srgbClr val="3F3F3F"/>
                </a:solidFill>
              </a:rPr>
              <a:t>Understand the use Jenkins on EC2 for CI/CD</a:t>
            </a:r>
            <a:endParaRPr/>
          </a:p>
        </p:txBody>
      </p:sp>
      <p:sp>
        <p:nvSpPr>
          <p:cNvPr id="482" name="Google Shape;482;p6"/>
          <p:cNvSpPr txBox="1"/>
          <p:nvPr/>
        </p:nvSpPr>
        <p:spPr>
          <a:xfrm>
            <a:off x="1470659" y="5628635"/>
            <a:ext cx="8363804" cy="548640"/>
          </a:xfrm>
          <a:prstGeom prst="rect">
            <a:avLst/>
          </a:prstGeom>
          <a:noFill/>
          <a:ln>
            <a:noFill/>
          </a:ln>
        </p:spPr>
        <p:txBody>
          <a:bodyPr spcFirstLastPara="1" wrap="square" lIns="91425" tIns="0" rIns="91425" bIns="0" anchor="ctr" anchorCtr="0">
            <a:noAutofit/>
          </a:bodyPr>
          <a:lstStyle/>
          <a:p>
            <a:pPr marL="0" marR="0" lvl="0" indent="0" algn="l"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Discuss how to integrate Docker in Jenkins to build and release the images as containers on EC2</a:t>
            </a:r>
            <a:endParaRPr sz="2200" b="0" i="0" u="none" strike="noStrike" cap="none" dirty="0">
              <a:solidFill>
                <a:srgbClr val="3F3F3F"/>
              </a:solidFill>
              <a:latin typeface="Open Sans"/>
              <a:ea typeface="Open Sans"/>
              <a:cs typeface="Open Sans"/>
              <a:sym typeface="Open Sans"/>
            </a:endParaRPr>
          </a:p>
        </p:txBody>
      </p:sp>
      <p:pic>
        <p:nvPicPr>
          <p:cNvPr id="483" name="Google Shape;483;p6"/>
          <p:cNvPicPr preferRelativeResize="0"/>
          <p:nvPr/>
        </p:nvPicPr>
        <p:blipFill rotWithShape="1">
          <a:blip r:embed="rId3">
            <a:alphaModFix/>
          </a:blip>
          <a:srcRect/>
          <a:stretch/>
        </p:blipFill>
        <p:spPr>
          <a:xfrm>
            <a:off x="826247" y="3649146"/>
            <a:ext cx="457200" cy="457200"/>
          </a:xfrm>
          <a:prstGeom prst="rect">
            <a:avLst/>
          </a:prstGeom>
          <a:noFill/>
          <a:ln>
            <a:noFill/>
          </a:ln>
        </p:spPr>
      </p:pic>
      <p:pic>
        <p:nvPicPr>
          <p:cNvPr id="484" name="Google Shape;484;p6"/>
          <p:cNvPicPr preferRelativeResize="0"/>
          <p:nvPr/>
        </p:nvPicPr>
        <p:blipFill rotWithShape="1">
          <a:blip r:embed="rId3">
            <a:alphaModFix/>
          </a:blip>
          <a:srcRect/>
          <a:stretch/>
        </p:blipFill>
        <p:spPr>
          <a:xfrm>
            <a:off x="826247" y="4630919"/>
            <a:ext cx="457200" cy="457200"/>
          </a:xfrm>
          <a:prstGeom prst="rect">
            <a:avLst/>
          </a:prstGeom>
          <a:noFill/>
          <a:ln>
            <a:noFill/>
          </a:ln>
        </p:spPr>
      </p:pic>
      <p:pic>
        <p:nvPicPr>
          <p:cNvPr id="485" name="Google Shape;485;p6"/>
          <p:cNvPicPr preferRelativeResize="0"/>
          <p:nvPr/>
        </p:nvPicPr>
        <p:blipFill rotWithShape="1">
          <a:blip r:embed="rId3">
            <a:alphaModFix/>
          </a:blip>
          <a:srcRect/>
          <a:stretch/>
        </p:blipFill>
        <p:spPr>
          <a:xfrm>
            <a:off x="844422" y="5563514"/>
            <a:ext cx="457200" cy="457200"/>
          </a:xfrm>
          <a:prstGeom prst="rect">
            <a:avLst/>
          </a:prstGeom>
          <a:noFill/>
          <a:ln>
            <a:noFill/>
          </a:ln>
        </p:spPr>
      </p:pic>
      <p:pic>
        <p:nvPicPr>
          <p:cNvPr id="486" name="Google Shape;486;p6"/>
          <p:cNvPicPr preferRelativeResize="0"/>
          <p:nvPr/>
        </p:nvPicPr>
        <p:blipFill rotWithShape="1">
          <a:blip r:embed="rId3">
            <a:alphaModFix/>
          </a:blip>
          <a:srcRect/>
          <a:stretch/>
        </p:blipFill>
        <p:spPr>
          <a:xfrm>
            <a:off x="844422" y="2587769"/>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solidFill>
                  <a:srgbClr val="3F3F3F"/>
                </a:solidFill>
              </a:rPr>
              <a:t>Create and Configure EC2 in AWS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solidFill>
                  <a:srgbClr val="3F3F3F"/>
                </a:solidFill>
              </a:rPr>
              <a:t>Amazon Web Services</a:t>
            </a:r>
            <a:endParaRPr>
              <a:solidFill>
                <a:srgbClr val="3F3F3F"/>
              </a:solidFill>
            </a:endParaRPr>
          </a:p>
        </p:txBody>
      </p:sp>
      <p:sp>
        <p:nvSpPr>
          <p:cNvPr id="497" name="Google Shape;497;p56"/>
          <p:cNvSpPr/>
          <p:nvPr/>
        </p:nvSpPr>
        <p:spPr>
          <a:xfrm>
            <a:off x="2411394" y="1535095"/>
            <a:ext cx="11433090" cy="907571"/>
          </a:xfrm>
          <a:prstGeom prst="roundRect">
            <a:avLst>
              <a:gd name="adj" fmla="val 16667"/>
            </a:avLst>
          </a:prstGeom>
          <a:noFill/>
          <a:ln w="12700" cap="flat" cmpd="sng">
            <a:solidFill>
              <a:srgbClr val="F36A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Amazon Web Services (AWS) is a cloud platform, which offers more than 200 fully featured services.</a:t>
            </a:r>
            <a:endParaRPr/>
          </a:p>
        </p:txBody>
      </p:sp>
      <p:pic>
        <p:nvPicPr>
          <p:cNvPr id="498" name="Google Shape;498;p56"/>
          <p:cNvPicPr preferRelativeResize="0"/>
          <p:nvPr/>
        </p:nvPicPr>
        <p:blipFill rotWithShape="1">
          <a:blip r:embed="rId3">
            <a:alphaModFix/>
          </a:blip>
          <a:srcRect/>
          <a:stretch/>
        </p:blipFill>
        <p:spPr>
          <a:xfrm>
            <a:off x="4417098" y="3258953"/>
            <a:ext cx="7421681" cy="3271688"/>
          </a:xfrm>
          <a:prstGeom prst="rect">
            <a:avLst/>
          </a:prstGeom>
          <a:noFill/>
          <a:ln>
            <a:noFill/>
          </a:ln>
        </p:spPr>
      </p:pic>
      <p:sp>
        <p:nvSpPr>
          <p:cNvPr id="499" name="Google Shape;499;p56"/>
          <p:cNvSpPr/>
          <p:nvPr/>
        </p:nvSpPr>
        <p:spPr>
          <a:xfrm>
            <a:off x="2993263" y="7346929"/>
            <a:ext cx="10269352" cy="907571"/>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Angular web apps on EC2 instance is deployed using Jenkins and Docker.</a:t>
            </a:r>
            <a:endParaRPr/>
          </a:p>
        </p:txBody>
      </p:sp>
      <p:pic>
        <p:nvPicPr>
          <p:cNvPr id="500" name="Google Shape;500;p56"/>
          <p:cNvPicPr preferRelativeResize="0"/>
          <p:nvPr/>
        </p:nvPicPr>
        <p:blipFill rotWithShape="1">
          <a:blip r:embed="rId4">
            <a:alphaModFix/>
          </a:blip>
          <a:srcRect t="6807" b="6798"/>
          <a:stretch/>
        </p:blipFill>
        <p:spPr>
          <a:xfrm>
            <a:off x="5055888" y="889500"/>
            <a:ext cx="6442799" cy="9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Create EC2 Instance</a:t>
            </a:r>
            <a:endParaRPr/>
          </a:p>
        </p:txBody>
      </p:sp>
      <p:pic>
        <p:nvPicPr>
          <p:cNvPr id="507" name="Google Shape;507;p57"/>
          <p:cNvPicPr preferRelativeResize="0"/>
          <p:nvPr/>
        </p:nvPicPr>
        <p:blipFill rotWithShape="1">
          <a:blip r:embed="rId3">
            <a:alphaModFix/>
          </a:blip>
          <a:srcRect/>
          <a:stretch/>
        </p:blipFill>
        <p:spPr>
          <a:xfrm>
            <a:off x="2011498" y="2273890"/>
            <a:ext cx="12233003" cy="6043078"/>
          </a:xfrm>
          <a:prstGeom prst="rect">
            <a:avLst/>
          </a:prstGeom>
          <a:noFill/>
          <a:ln w="9525" cap="flat" cmpd="sng">
            <a:solidFill>
              <a:schemeClr val="dk1"/>
            </a:solidFill>
            <a:prstDash val="solid"/>
            <a:round/>
            <a:headEnd type="none" w="sm" len="sm"/>
            <a:tailEnd type="none" w="sm" len="sm"/>
          </a:ln>
        </p:spPr>
      </p:pic>
      <p:sp>
        <p:nvSpPr>
          <p:cNvPr id="508" name="Google Shape;508;p57"/>
          <p:cNvSpPr/>
          <p:nvPr/>
        </p:nvSpPr>
        <p:spPr>
          <a:xfrm>
            <a:off x="5368394" y="1421547"/>
            <a:ext cx="5519211" cy="687300"/>
          </a:xfrm>
          <a:prstGeom prst="roundRect">
            <a:avLst>
              <a:gd name="adj" fmla="val 16667"/>
            </a:avLst>
          </a:prstGeom>
          <a:solidFill>
            <a:srgbClr val="F36A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Open the EC2 dashboard.</a:t>
            </a:r>
            <a:endParaRPr/>
          </a:p>
        </p:txBody>
      </p:sp>
      <p:sp>
        <p:nvSpPr>
          <p:cNvPr id="509" name="Google Shape;509;p57"/>
          <p:cNvSpPr/>
          <p:nvPr/>
        </p:nvSpPr>
        <p:spPr>
          <a:xfrm>
            <a:off x="2011498" y="3301526"/>
            <a:ext cx="1969659" cy="307560"/>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10" name="Google Shape;510;p57"/>
          <p:cNvPicPr preferRelativeResize="0"/>
          <p:nvPr/>
        </p:nvPicPr>
        <p:blipFill rotWithShape="1">
          <a:blip r:embed="rId4">
            <a:alphaModFix/>
          </a:blip>
          <a:srcRect t="6807" b="6798"/>
          <a:stretch/>
        </p:blipFill>
        <p:spPr>
          <a:xfrm>
            <a:off x="5476491" y="901295"/>
            <a:ext cx="5549502" cy="9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Launch Instance</a:t>
            </a:r>
            <a:endParaRPr/>
          </a:p>
        </p:txBody>
      </p:sp>
      <p:sp>
        <p:nvSpPr>
          <p:cNvPr id="516" name="Google Shape;516;p8"/>
          <p:cNvSpPr/>
          <p:nvPr/>
        </p:nvSpPr>
        <p:spPr>
          <a:xfrm>
            <a:off x="5884655" y="1368426"/>
            <a:ext cx="4382669" cy="725504"/>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Launch a new instance.</a:t>
            </a:r>
            <a:endParaRPr/>
          </a:p>
        </p:txBody>
      </p:sp>
      <p:pic>
        <p:nvPicPr>
          <p:cNvPr id="517" name="Google Shape;517;p8"/>
          <p:cNvPicPr preferRelativeResize="0"/>
          <p:nvPr/>
        </p:nvPicPr>
        <p:blipFill rotWithShape="1">
          <a:blip r:embed="rId3">
            <a:alphaModFix/>
          </a:blip>
          <a:srcRect/>
          <a:stretch/>
        </p:blipFill>
        <p:spPr>
          <a:xfrm>
            <a:off x="2371909" y="2334019"/>
            <a:ext cx="11437573" cy="5951933"/>
          </a:xfrm>
          <a:prstGeom prst="rect">
            <a:avLst/>
          </a:prstGeom>
          <a:noFill/>
          <a:ln w="9525" cap="flat" cmpd="sng">
            <a:solidFill>
              <a:schemeClr val="dk1"/>
            </a:solidFill>
            <a:prstDash val="solid"/>
            <a:round/>
            <a:headEnd type="none" w="sm" len="sm"/>
            <a:tailEnd type="none" w="sm" len="sm"/>
          </a:ln>
        </p:spPr>
      </p:pic>
      <p:sp>
        <p:nvSpPr>
          <p:cNvPr id="518" name="Google Shape;518;p8"/>
          <p:cNvSpPr/>
          <p:nvPr/>
        </p:nvSpPr>
        <p:spPr>
          <a:xfrm>
            <a:off x="4345294" y="3737016"/>
            <a:ext cx="5396773" cy="19622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19" name="Google Shape;519;p8"/>
          <p:cNvSpPr/>
          <p:nvPr/>
        </p:nvSpPr>
        <p:spPr>
          <a:xfrm>
            <a:off x="9560561" y="4221026"/>
            <a:ext cx="3593867" cy="1113183"/>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Create service group and key pair to access the instance from terminal.</a:t>
            </a:r>
            <a:endParaRPr sz="2000" b="0" i="0" u="none" strike="noStrike" cap="none">
              <a:solidFill>
                <a:srgbClr val="3F3F3F"/>
              </a:solidFill>
              <a:latin typeface="Open Sans"/>
              <a:ea typeface="Open Sans"/>
              <a:cs typeface="Open Sans"/>
              <a:sym typeface="Open Sans"/>
            </a:endParaRPr>
          </a:p>
        </p:txBody>
      </p:sp>
      <p:cxnSp>
        <p:nvCxnSpPr>
          <p:cNvPr id="520" name="Google Shape;520;p8"/>
          <p:cNvCxnSpPr/>
          <p:nvPr/>
        </p:nvCxnSpPr>
        <p:spPr>
          <a:xfrm>
            <a:off x="5201407" y="4480751"/>
            <a:ext cx="4359154" cy="0"/>
          </a:xfrm>
          <a:prstGeom prst="straightConnector1">
            <a:avLst/>
          </a:prstGeom>
          <a:noFill/>
          <a:ln w="19050" cap="flat" cmpd="sng">
            <a:solidFill>
              <a:srgbClr val="FF0000"/>
            </a:solidFill>
            <a:prstDash val="solid"/>
            <a:miter lim="800000"/>
            <a:headEnd type="none" w="sm" len="sm"/>
            <a:tailEnd type="triangle" w="lg" len="lg"/>
          </a:ln>
        </p:spPr>
      </p:cxnSp>
      <p:cxnSp>
        <p:nvCxnSpPr>
          <p:cNvPr id="521" name="Google Shape;521;p8"/>
          <p:cNvCxnSpPr/>
          <p:nvPr/>
        </p:nvCxnSpPr>
        <p:spPr>
          <a:xfrm>
            <a:off x="5206182" y="4090264"/>
            <a:ext cx="0" cy="386765"/>
          </a:xfrm>
          <a:prstGeom prst="straightConnector1">
            <a:avLst/>
          </a:prstGeom>
          <a:noFill/>
          <a:ln w="19050" cap="flat" cmpd="sng">
            <a:solidFill>
              <a:srgbClr val="FF0000"/>
            </a:solidFill>
            <a:prstDash val="solid"/>
            <a:miter lim="800000"/>
            <a:headEnd type="none" w="sm" len="sm"/>
            <a:tailEnd type="none" w="sm" len="sm"/>
          </a:ln>
        </p:spPr>
      </p:cxnSp>
      <p:sp>
        <p:nvSpPr>
          <p:cNvPr id="522" name="Google Shape;522;p8"/>
          <p:cNvSpPr/>
          <p:nvPr/>
        </p:nvSpPr>
        <p:spPr>
          <a:xfrm>
            <a:off x="3233894" y="2347680"/>
            <a:ext cx="3991483" cy="293756"/>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cxnSp>
        <p:nvCxnSpPr>
          <p:cNvPr id="523" name="Google Shape;523;p8"/>
          <p:cNvCxnSpPr/>
          <p:nvPr/>
        </p:nvCxnSpPr>
        <p:spPr>
          <a:xfrm>
            <a:off x="4188542" y="2652225"/>
            <a:ext cx="0" cy="1973861"/>
          </a:xfrm>
          <a:prstGeom prst="straightConnector1">
            <a:avLst/>
          </a:prstGeom>
          <a:noFill/>
          <a:ln w="19050" cap="flat" cmpd="sng">
            <a:solidFill>
              <a:srgbClr val="FF0000"/>
            </a:solidFill>
            <a:prstDash val="solid"/>
            <a:miter lim="800000"/>
            <a:headEnd type="none" w="sm" len="sm"/>
            <a:tailEnd type="triangle" w="lg" len="lg"/>
          </a:ln>
        </p:spPr>
      </p:cxnSp>
      <p:sp>
        <p:nvSpPr>
          <p:cNvPr id="524" name="Google Shape;524;p8"/>
          <p:cNvSpPr/>
          <p:nvPr/>
        </p:nvSpPr>
        <p:spPr>
          <a:xfrm>
            <a:off x="3822413" y="4626086"/>
            <a:ext cx="3221267" cy="825898"/>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Use the AWS Cloud Shell to perform the tasks.</a:t>
            </a:r>
            <a:endParaRPr sz="2000" b="0" i="0" u="none" strike="noStrike" cap="none">
              <a:solidFill>
                <a:srgbClr val="3F3F3F"/>
              </a:solidFill>
              <a:latin typeface="Open Sans"/>
              <a:ea typeface="Open Sans"/>
              <a:cs typeface="Open Sans"/>
              <a:sym typeface="Open Sans"/>
            </a:endParaRPr>
          </a:p>
        </p:txBody>
      </p:sp>
      <p:pic>
        <p:nvPicPr>
          <p:cNvPr id="525" name="Google Shape;525;p8"/>
          <p:cNvPicPr preferRelativeResize="0"/>
          <p:nvPr/>
        </p:nvPicPr>
        <p:blipFill rotWithShape="1">
          <a:blip r:embed="rId4">
            <a:alphaModFix/>
          </a:blip>
          <a:srcRect t="6807" b="6798"/>
          <a:stretch/>
        </p:blipFill>
        <p:spPr>
          <a:xfrm>
            <a:off x="5790213" y="889500"/>
            <a:ext cx="4974149"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58"/>
          <p:cNvPicPr preferRelativeResize="0"/>
          <p:nvPr/>
        </p:nvPicPr>
        <p:blipFill rotWithShape="1">
          <a:blip r:embed="rId3">
            <a:alphaModFix/>
          </a:blip>
          <a:srcRect/>
          <a:stretch/>
        </p:blipFill>
        <p:spPr>
          <a:xfrm>
            <a:off x="4337091" y="2895925"/>
            <a:ext cx="7581818" cy="5275522"/>
          </a:xfrm>
          <a:prstGeom prst="rect">
            <a:avLst/>
          </a:prstGeom>
          <a:noFill/>
          <a:ln w="9525" cap="flat" cmpd="sng">
            <a:solidFill>
              <a:schemeClr val="dk1"/>
            </a:solidFill>
            <a:prstDash val="solid"/>
            <a:round/>
            <a:headEnd type="none" w="sm" len="sm"/>
            <a:tailEnd type="none" w="sm" len="sm"/>
          </a:ln>
        </p:spPr>
      </p:pic>
      <p:sp>
        <p:nvSpPr>
          <p:cNvPr id="531" name="Google Shape;531;p5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Connect to EC2 Instance</a:t>
            </a:r>
            <a:endParaRPr/>
          </a:p>
        </p:txBody>
      </p:sp>
      <p:sp>
        <p:nvSpPr>
          <p:cNvPr id="532" name="Google Shape;532;p58"/>
          <p:cNvSpPr/>
          <p:nvPr/>
        </p:nvSpPr>
        <p:spPr>
          <a:xfrm>
            <a:off x="4944887" y="4434523"/>
            <a:ext cx="5461641" cy="498984"/>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3" name="Google Shape;533;p58"/>
          <p:cNvSpPr/>
          <p:nvPr/>
        </p:nvSpPr>
        <p:spPr>
          <a:xfrm>
            <a:off x="3112910" y="1368424"/>
            <a:ext cx="10030180" cy="1012201"/>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Connect through AWS Cloud Shell, which is the first option on clicking connect, </a:t>
            </a:r>
            <a:r>
              <a:rPr lang="en-US" sz="2200" dirty="0">
                <a:solidFill>
                  <a:schemeClr val="lt1"/>
                </a:solidFill>
                <a:latin typeface="Open Sans"/>
                <a:ea typeface="Open Sans"/>
                <a:cs typeface="Open Sans"/>
                <a:sym typeface="Open Sans"/>
              </a:rPr>
              <a:t>that is</a:t>
            </a:r>
            <a:r>
              <a:rPr lang="en-US" sz="2200" b="0" i="0" u="none" strike="noStrike" cap="none" dirty="0">
                <a:solidFill>
                  <a:schemeClr val="lt1"/>
                </a:solidFill>
                <a:latin typeface="Open Sans"/>
                <a:ea typeface="Open Sans"/>
                <a:cs typeface="Open Sans"/>
                <a:sym typeface="Open Sans"/>
              </a:rPr>
              <a:t> EC2 Instance Connect.</a:t>
            </a:r>
            <a:endParaRPr sz="2200" b="0" i="0" u="none" strike="noStrike" cap="none" dirty="0">
              <a:solidFill>
                <a:schemeClr val="lt1"/>
              </a:solidFill>
              <a:latin typeface="Open Sans"/>
              <a:ea typeface="Open Sans"/>
              <a:cs typeface="Open Sans"/>
              <a:sym typeface="Open Sans"/>
            </a:endParaRPr>
          </a:p>
        </p:txBody>
      </p:sp>
      <p:sp>
        <p:nvSpPr>
          <p:cNvPr id="534" name="Google Shape;534;p58"/>
          <p:cNvSpPr/>
          <p:nvPr/>
        </p:nvSpPr>
        <p:spPr>
          <a:xfrm>
            <a:off x="11091140" y="4295975"/>
            <a:ext cx="3539259" cy="870312"/>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Connect using one of the various methods, like ssh.</a:t>
            </a:r>
            <a:endParaRPr sz="2000" b="0" i="0" u="none" strike="noStrike" cap="none">
              <a:solidFill>
                <a:srgbClr val="3F3F3F"/>
              </a:solidFill>
              <a:latin typeface="Open Sans"/>
              <a:ea typeface="Open Sans"/>
              <a:cs typeface="Open Sans"/>
              <a:sym typeface="Open Sans"/>
            </a:endParaRPr>
          </a:p>
        </p:txBody>
      </p:sp>
      <p:cxnSp>
        <p:nvCxnSpPr>
          <p:cNvPr id="535" name="Google Shape;535;p58"/>
          <p:cNvCxnSpPr/>
          <p:nvPr/>
        </p:nvCxnSpPr>
        <p:spPr>
          <a:xfrm>
            <a:off x="10406528" y="4731131"/>
            <a:ext cx="684613" cy="0"/>
          </a:xfrm>
          <a:prstGeom prst="straightConnector1">
            <a:avLst/>
          </a:prstGeom>
          <a:noFill/>
          <a:ln w="19050" cap="flat" cmpd="sng">
            <a:solidFill>
              <a:srgbClr val="FF0000"/>
            </a:solidFill>
            <a:prstDash val="solid"/>
            <a:miter lim="800000"/>
            <a:headEnd type="none" w="sm" len="sm"/>
            <a:tailEnd type="triangle" w="lg" len="lg"/>
          </a:ln>
        </p:spPr>
      </p:cxnSp>
      <p:pic>
        <p:nvPicPr>
          <p:cNvPr id="536" name="Google Shape;536;p58"/>
          <p:cNvPicPr preferRelativeResize="0"/>
          <p:nvPr/>
        </p:nvPicPr>
        <p:blipFill rotWithShape="1">
          <a:blip r:embed="rId4">
            <a:alphaModFix/>
          </a:blip>
          <a:srcRect t="6807" b="6798"/>
          <a:stretch/>
        </p:blipFill>
        <p:spPr>
          <a:xfrm>
            <a:off x="4986352" y="889500"/>
            <a:ext cx="6507227" cy="9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Launch the EC2 Shell and Configure the Tools</a:t>
            </a:r>
            <a:endParaRPr/>
          </a:p>
        </p:txBody>
      </p:sp>
      <p:pic>
        <p:nvPicPr>
          <p:cNvPr id="542" name="Google Shape;542;p59"/>
          <p:cNvPicPr preferRelativeResize="0"/>
          <p:nvPr/>
        </p:nvPicPr>
        <p:blipFill rotWithShape="1">
          <a:blip r:embed="rId3">
            <a:alphaModFix/>
          </a:blip>
          <a:srcRect/>
          <a:stretch/>
        </p:blipFill>
        <p:spPr>
          <a:xfrm>
            <a:off x="3694603" y="2564184"/>
            <a:ext cx="8866673" cy="5783621"/>
          </a:xfrm>
          <a:prstGeom prst="rect">
            <a:avLst/>
          </a:prstGeom>
          <a:noFill/>
          <a:ln w="9525" cap="flat" cmpd="sng">
            <a:solidFill>
              <a:schemeClr val="dk1"/>
            </a:solidFill>
            <a:prstDash val="solid"/>
            <a:round/>
            <a:headEnd type="none" w="sm" len="sm"/>
            <a:tailEnd type="none" w="sm" len="sm"/>
          </a:ln>
        </p:spPr>
      </p:pic>
      <p:sp>
        <p:nvSpPr>
          <p:cNvPr id="543" name="Google Shape;543;p59"/>
          <p:cNvSpPr/>
          <p:nvPr/>
        </p:nvSpPr>
        <p:spPr>
          <a:xfrm>
            <a:off x="2459166" y="1399775"/>
            <a:ext cx="11337668" cy="842826"/>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Install the tools and software required to deploy Angular apps and configure Node, Git, Docker, and Jenkins.</a:t>
            </a:r>
            <a:endParaRPr/>
          </a:p>
        </p:txBody>
      </p:sp>
      <p:sp>
        <p:nvSpPr>
          <p:cNvPr id="544" name="Google Shape;544;p59"/>
          <p:cNvSpPr/>
          <p:nvPr/>
        </p:nvSpPr>
        <p:spPr>
          <a:xfrm>
            <a:off x="3694603" y="2861814"/>
            <a:ext cx="4370621" cy="1556122"/>
          </a:xfrm>
          <a:prstGeom prst="roundRect">
            <a:avLst>
              <a:gd name="adj" fmla="val 13819"/>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545" name="Google Shape;545;p59"/>
          <p:cNvPicPr preferRelativeResize="0"/>
          <p:nvPr/>
        </p:nvPicPr>
        <p:blipFill rotWithShape="1">
          <a:blip r:embed="rId4">
            <a:alphaModFix/>
          </a:blip>
          <a:srcRect t="6807" b="6798"/>
          <a:stretch/>
        </p:blipFill>
        <p:spPr>
          <a:xfrm>
            <a:off x="2363334" y="889500"/>
            <a:ext cx="11939873" cy="9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Node on EC2</a:t>
            </a:r>
            <a:endParaRPr/>
          </a:p>
        </p:txBody>
      </p:sp>
      <p:pic>
        <p:nvPicPr>
          <p:cNvPr id="551" name="Google Shape;551;p60"/>
          <p:cNvPicPr preferRelativeResize="0"/>
          <p:nvPr/>
        </p:nvPicPr>
        <p:blipFill rotWithShape="1">
          <a:blip r:embed="rId3">
            <a:alphaModFix/>
          </a:blip>
          <a:srcRect/>
          <a:stretch/>
        </p:blipFill>
        <p:spPr>
          <a:xfrm>
            <a:off x="3569813" y="2248382"/>
            <a:ext cx="9116375" cy="4623662"/>
          </a:xfrm>
          <a:prstGeom prst="rect">
            <a:avLst/>
          </a:prstGeom>
          <a:noFill/>
          <a:ln>
            <a:noFill/>
          </a:ln>
        </p:spPr>
      </p:pic>
      <p:sp>
        <p:nvSpPr>
          <p:cNvPr id="552" name="Google Shape;552;p60"/>
          <p:cNvSpPr/>
          <p:nvPr/>
        </p:nvSpPr>
        <p:spPr>
          <a:xfrm>
            <a:off x="2989592" y="1360867"/>
            <a:ext cx="10231787" cy="596226"/>
          </a:xfrm>
          <a:prstGeom prst="roundRect">
            <a:avLst>
              <a:gd name="adj" fmla="val 16667"/>
            </a:avLst>
          </a:prstGeom>
          <a:noFill/>
          <a:ln w="12700" cap="flat" cmpd="sng">
            <a:solidFill>
              <a:srgbClr val="F36A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Configure the Jenkins Pipeline Project by passing GitHub repository URL.</a:t>
            </a:r>
            <a:endParaRPr/>
          </a:p>
        </p:txBody>
      </p:sp>
      <p:sp>
        <p:nvSpPr>
          <p:cNvPr id="553" name="Google Shape;553;p60"/>
          <p:cNvSpPr/>
          <p:nvPr/>
        </p:nvSpPr>
        <p:spPr>
          <a:xfrm>
            <a:off x="2533725" y="7163326"/>
            <a:ext cx="11143500" cy="1075500"/>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Reference link on AWS documentation: https://docs.aws.amazon.com/sdk-for-javascript/v2/developer-guide/setting-up-node-on-ec2-instance.html</a:t>
            </a:r>
            <a:endParaRPr dirty="0"/>
          </a:p>
        </p:txBody>
      </p:sp>
      <p:pic>
        <p:nvPicPr>
          <p:cNvPr id="554" name="Google Shape;554;p60"/>
          <p:cNvPicPr preferRelativeResize="0"/>
          <p:nvPr/>
        </p:nvPicPr>
        <p:blipFill rotWithShape="1">
          <a:blip r:embed="rId4">
            <a:alphaModFix/>
          </a:blip>
          <a:srcRect t="6807" b="6798"/>
          <a:stretch/>
        </p:blipFill>
        <p:spPr>
          <a:xfrm>
            <a:off x="5272630" y="905056"/>
            <a:ext cx="6009315"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Git on EC2 Instance</a:t>
            </a:r>
            <a:endParaRPr/>
          </a:p>
        </p:txBody>
      </p:sp>
      <p:pic>
        <p:nvPicPr>
          <p:cNvPr id="560" name="Google Shape;560;p61"/>
          <p:cNvPicPr preferRelativeResize="0"/>
          <p:nvPr/>
        </p:nvPicPr>
        <p:blipFill rotWithShape="1">
          <a:blip r:embed="rId3">
            <a:alphaModFix/>
          </a:blip>
          <a:srcRect b="19310"/>
          <a:stretch/>
        </p:blipFill>
        <p:spPr>
          <a:xfrm>
            <a:off x="2897379" y="2694405"/>
            <a:ext cx="10461241" cy="4892935"/>
          </a:xfrm>
          <a:prstGeom prst="rect">
            <a:avLst/>
          </a:prstGeom>
          <a:noFill/>
          <a:ln>
            <a:noFill/>
          </a:ln>
        </p:spPr>
      </p:pic>
      <p:sp>
        <p:nvSpPr>
          <p:cNvPr id="561" name="Google Shape;561;p61"/>
          <p:cNvSpPr/>
          <p:nvPr/>
        </p:nvSpPr>
        <p:spPr>
          <a:xfrm>
            <a:off x="5685250" y="1331913"/>
            <a:ext cx="4885500" cy="687300"/>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Configure Git on EC2 Instance.</a:t>
            </a:r>
            <a:endParaRPr dirty="0"/>
          </a:p>
        </p:txBody>
      </p:sp>
      <p:pic>
        <p:nvPicPr>
          <p:cNvPr id="562" name="Google Shape;562;p61"/>
          <p:cNvPicPr preferRelativeResize="0"/>
          <p:nvPr/>
        </p:nvPicPr>
        <p:blipFill rotWithShape="1">
          <a:blip r:embed="rId4">
            <a:alphaModFix/>
          </a:blip>
          <a:srcRect t="6807" b="6798"/>
          <a:stretch/>
        </p:blipFill>
        <p:spPr>
          <a:xfrm>
            <a:off x="4424019" y="889500"/>
            <a:ext cx="7706537" cy="9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7"/>
          <p:cNvSpPr txBox="1">
            <a:spLocks noGrp="1"/>
          </p:cNvSpPr>
          <p:nvPr>
            <p:ph type="body" idx="1"/>
          </p:nvPr>
        </p:nvSpPr>
        <p:spPr>
          <a:xfrm>
            <a:off x="8482797"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1100"/>
              <a:buNone/>
            </a:pPr>
            <a:r>
              <a:rPr lang="en-US"/>
              <a:t>Set Up AWS for Java Back End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Java on EC2 Instance</a:t>
            </a:r>
            <a:endParaRPr/>
          </a:p>
        </p:txBody>
      </p:sp>
      <p:sp>
        <p:nvSpPr>
          <p:cNvPr id="568" name="Google Shape;568;p62"/>
          <p:cNvSpPr txBox="1">
            <a:spLocks noGrp="1"/>
          </p:cNvSpPr>
          <p:nvPr>
            <p:ph type="body" idx="4294967295"/>
          </p:nvPr>
        </p:nvSpPr>
        <p:spPr>
          <a:xfrm>
            <a:off x="1901825" y="1406064"/>
            <a:ext cx="12452350" cy="703462"/>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200"/>
              <a:buNone/>
            </a:pPr>
            <a:r>
              <a:rPr lang="en-US" sz="2200">
                <a:solidFill>
                  <a:srgbClr val="3F3F3F"/>
                </a:solidFill>
                <a:latin typeface="Open Sans"/>
                <a:ea typeface="Open Sans"/>
                <a:cs typeface="Open Sans"/>
                <a:sym typeface="Open Sans"/>
              </a:rPr>
              <a:t>Use the following commands to install Java:</a:t>
            </a:r>
            <a:endParaRPr/>
          </a:p>
        </p:txBody>
      </p:sp>
      <p:grpSp>
        <p:nvGrpSpPr>
          <p:cNvPr id="569" name="Google Shape;569;p62"/>
          <p:cNvGrpSpPr/>
          <p:nvPr/>
        </p:nvGrpSpPr>
        <p:grpSpPr>
          <a:xfrm>
            <a:off x="1901825" y="2518898"/>
            <a:ext cx="12543958" cy="2048681"/>
            <a:chOff x="1745128" y="1619129"/>
            <a:chExt cx="12543958" cy="2048681"/>
          </a:xfrm>
        </p:grpSpPr>
        <p:sp>
          <p:nvSpPr>
            <p:cNvPr id="570" name="Google Shape;570;p62"/>
            <p:cNvSpPr/>
            <p:nvPr/>
          </p:nvSpPr>
          <p:spPr>
            <a:xfrm>
              <a:off x="1745394" y="2039230"/>
              <a:ext cx="12543692" cy="1628580"/>
            </a:xfrm>
            <a:prstGeom prst="roundRect">
              <a:avLst>
                <a:gd name="adj" fmla="val 8216"/>
              </a:avLst>
            </a:prstGeom>
            <a:no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571" name="Google Shape;571;p62"/>
            <p:cNvSpPr/>
            <p:nvPr/>
          </p:nvSpPr>
          <p:spPr>
            <a:xfrm>
              <a:off x="1745128" y="1619129"/>
              <a:ext cx="4320000" cy="468924"/>
            </a:xfrm>
            <a:prstGeom prst="round2SameRect">
              <a:avLst>
                <a:gd name="adj1" fmla="val 16667"/>
                <a:gd name="adj2" fmla="val 0"/>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Install JDK 8</a:t>
              </a:r>
              <a:endParaRPr sz="2200" b="0" i="0" u="none" strike="noStrike" cap="none">
                <a:solidFill>
                  <a:schemeClr val="lt1"/>
                </a:solidFill>
                <a:latin typeface="Open Sans"/>
                <a:ea typeface="Open Sans"/>
                <a:cs typeface="Open Sans"/>
                <a:sym typeface="Open Sans"/>
              </a:endParaRPr>
            </a:p>
          </p:txBody>
        </p:sp>
        <p:sp>
          <p:nvSpPr>
            <p:cNvPr id="572" name="Google Shape;572;p62"/>
            <p:cNvSpPr txBox="1"/>
            <p:nvPr/>
          </p:nvSpPr>
          <p:spPr>
            <a:xfrm>
              <a:off x="1862624" y="2353534"/>
              <a:ext cx="12145108" cy="86417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sudo yum update -y</a:t>
              </a:r>
              <a:endParaRPr/>
            </a:p>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sudo yum install java-1.8.0-openjdk</a:t>
              </a:r>
              <a:endParaRPr/>
            </a:p>
          </p:txBody>
        </p:sp>
      </p:grpSp>
      <p:grpSp>
        <p:nvGrpSpPr>
          <p:cNvPr id="573" name="Google Shape;573;p62"/>
          <p:cNvGrpSpPr/>
          <p:nvPr/>
        </p:nvGrpSpPr>
        <p:grpSpPr>
          <a:xfrm>
            <a:off x="1902091" y="4959922"/>
            <a:ext cx="12543692" cy="1629478"/>
            <a:chOff x="1745394" y="1570306"/>
            <a:chExt cx="12543692" cy="1629478"/>
          </a:xfrm>
        </p:grpSpPr>
        <p:sp>
          <p:nvSpPr>
            <p:cNvPr id="574" name="Google Shape;574;p62"/>
            <p:cNvSpPr/>
            <p:nvPr/>
          </p:nvSpPr>
          <p:spPr>
            <a:xfrm>
              <a:off x="1745394" y="2039229"/>
              <a:ext cx="12543692" cy="1160555"/>
            </a:xfrm>
            <a:prstGeom prst="roundRect">
              <a:avLst>
                <a:gd name="adj" fmla="val 8216"/>
              </a:avLst>
            </a:prstGeom>
            <a:no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575" name="Google Shape;575;p62"/>
            <p:cNvSpPr/>
            <p:nvPr/>
          </p:nvSpPr>
          <p:spPr>
            <a:xfrm>
              <a:off x="1757116" y="1570306"/>
              <a:ext cx="4320000" cy="468924"/>
            </a:xfrm>
            <a:prstGeom prst="round2SameRect">
              <a:avLst>
                <a:gd name="adj1" fmla="val 16667"/>
                <a:gd name="adj2" fmla="val 0"/>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Install JDK 11 - Java</a:t>
              </a:r>
              <a:endParaRPr/>
            </a:p>
          </p:txBody>
        </p:sp>
        <p:sp>
          <p:nvSpPr>
            <p:cNvPr id="576" name="Google Shape;576;p62"/>
            <p:cNvSpPr txBox="1"/>
            <p:nvPr/>
          </p:nvSpPr>
          <p:spPr>
            <a:xfrm>
              <a:off x="1862624" y="2466154"/>
              <a:ext cx="12145108" cy="4782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sudo amazon-linux-extras install java-openjdk11</a:t>
              </a:r>
              <a:endParaRPr sz="2200" b="0" i="0" u="none" strike="noStrike" cap="none">
                <a:solidFill>
                  <a:srgbClr val="3F3F3F"/>
                </a:solidFill>
                <a:latin typeface="Open Sans"/>
                <a:ea typeface="Open Sans"/>
                <a:cs typeface="Open Sans"/>
                <a:sym typeface="Open Sans"/>
              </a:endParaRPr>
            </a:p>
          </p:txBody>
        </p:sp>
      </p:grpSp>
      <p:pic>
        <p:nvPicPr>
          <p:cNvPr id="577" name="Google Shape;577;p62"/>
          <p:cNvPicPr preferRelativeResize="0"/>
          <p:nvPr/>
        </p:nvPicPr>
        <p:blipFill rotWithShape="1">
          <a:blip r:embed="rId3">
            <a:alphaModFix/>
          </a:blip>
          <a:srcRect t="6807" b="6798"/>
          <a:stretch/>
        </p:blipFill>
        <p:spPr>
          <a:xfrm>
            <a:off x="4499943" y="889500"/>
            <a:ext cx="7554688" cy="9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Java on EC2 Instance</a:t>
            </a:r>
            <a:endParaRPr/>
          </a:p>
        </p:txBody>
      </p:sp>
      <p:sp>
        <p:nvSpPr>
          <p:cNvPr id="583" name="Google Shape;583;p63"/>
          <p:cNvSpPr txBox="1">
            <a:spLocks noGrp="1"/>
          </p:cNvSpPr>
          <p:nvPr>
            <p:ph type="body" idx="4294967295"/>
          </p:nvPr>
        </p:nvSpPr>
        <p:spPr>
          <a:xfrm>
            <a:off x="1927446" y="1411234"/>
            <a:ext cx="12452350" cy="946150"/>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200"/>
              <a:buNone/>
            </a:pPr>
            <a:r>
              <a:rPr lang="en-US" sz="2200">
                <a:solidFill>
                  <a:srgbClr val="3F3F3F"/>
                </a:solidFill>
                <a:latin typeface="Open Sans"/>
                <a:ea typeface="Open Sans"/>
                <a:cs typeface="Open Sans"/>
                <a:sym typeface="Open Sans"/>
              </a:rPr>
              <a:t>Use the following commands to install Java:</a:t>
            </a:r>
            <a:endParaRPr/>
          </a:p>
        </p:txBody>
      </p:sp>
      <p:grpSp>
        <p:nvGrpSpPr>
          <p:cNvPr id="584" name="Google Shape;584;p63"/>
          <p:cNvGrpSpPr/>
          <p:nvPr/>
        </p:nvGrpSpPr>
        <p:grpSpPr>
          <a:xfrm>
            <a:off x="1810216" y="2725214"/>
            <a:ext cx="12543692" cy="1548925"/>
            <a:chOff x="1745394" y="1570305"/>
            <a:chExt cx="12543692" cy="1548925"/>
          </a:xfrm>
        </p:grpSpPr>
        <p:sp>
          <p:nvSpPr>
            <p:cNvPr id="585" name="Google Shape;585;p63"/>
            <p:cNvSpPr/>
            <p:nvPr/>
          </p:nvSpPr>
          <p:spPr>
            <a:xfrm>
              <a:off x="1745394" y="2039230"/>
              <a:ext cx="12543692" cy="1080000"/>
            </a:xfrm>
            <a:prstGeom prst="roundRect">
              <a:avLst>
                <a:gd name="adj" fmla="val 8216"/>
              </a:avLst>
            </a:prstGeom>
            <a:no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586" name="Google Shape;586;p63"/>
            <p:cNvSpPr/>
            <p:nvPr/>
          </p:nvSpPr>
          <p:spPr>
            <a:xfrm>
              <a:off x="1757115" y="1570305"/>
              <a:ext cx="5136293" cy="494257"/>
            </a:xfrm>
            <a:prstGeom prst="round2SameRect">
              <a:avLst>
                <a:gd name="adj1" fmla="val 16667"/>
                <a:gd name="adj2" fmla="val 0"/>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Install JDK 11 Development - javac</a:t>
              </a:r>
              <a:endParaRPr sz="2200" b="0" i="0" u="none" strike="noStrike" cap="none">
                <a:solidFill>
                  <a:schemeClr val="lt1"/>
                </a:solidFill>
                <a:latin typeface="Open Sans"/>
                <a:ea typeface="Open Sans"/>
                <a:cs typeface="Open Sans"/>
                <a:sym typeface="Open Sans"/>
              </a:endParaRPr>
            </a:p>
          </p:txBody>
        </p:sp>
        <p:sp>
          <p:nvSpPr>
            <p:cNvPr id="587" name="Google Shape;587;p63"/>
            <p:cNvSpPr txBox="1"/>
            <p:nvPr/>
          </p:nvSpPr>
          <p:spPr>
            <a:xfrm>
              <a:off x="1862624" y="2353554"/>
              <a:ext cx="12145108" cy="4782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sudo yum install java-11-openjdk-devel</a:t>
              </a:r>
              <a:endParaRPr/>
            </a:p>
          </p:txBody>
        </p:sp>
      </p:grpSp>
      <p:grpSp>
        <p:nvGrpSpPr>
          <p:cNvPr id="588" name="Google Shape;588;p63"/>
          <p:cNvGrpSpPr/>
          <p:nvPr/>
        </p:nvGrpSpPr>
        <p:grpSpPr>
          <a:xfrm>
            <a:off x="1810216" y="5247548"/>
            <a:ext cx="12543692" cy="1548924"/>
            <a:chOff x="1745394" y="1570306"/>
            <a:chExt cx="12543692" cy="1548924"/>
          </a:xfrm>
        </p:grpSpPr>
        <p:sp>
          <p:nvSpPr>
            <p:cNvPr id="589" name="Google Shape;589;p63"/>
            <p:cNvSpPr/>
            <p:nvPr/>
          </p:nvSpPr>
          <p:spPr>
            <a:xfrm>
              <a:off x="1745394" y="2039230"/>
              <a:ext cx="12543692" cy="1080000"/>
            </a:xfrm>
            <a:prstGeom prst="roundRect">
              <a:avLst>
                <a:gd name="adj" fmla="val 8216"/>
              </a:avLst>
            </a:prstGeom>
            <a:no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p:txBody>
        </p:sp>
        <p:sp>
          <p:nvSpPr>
            <p:cNvPr id="590" name="Google Shape;590;p63"/>
            <p:cNvSpPr/>
            <p:nvPr/>
          </p:nvSpPr>
          <p:spPr>
            <a:xfrm>
              <a:off x="1757116" y="1570306"/>
              <a:ext cx="4853182" cy="468924"/>
            </a:xfrm>
            <a:prstGeom prst="round2SameRect">
              <a:avLst>
                <a:gd name="adj1" fmla="val 16667"/>
                <a:gd name="adj2" fmla="val 0"/>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Configure Java Version 8 or 11</a:t>
              </a:r>
              <a:endParaRPr/>
            </a:p>
          </p:txBody>
        </p:sp>
        <p:sp>
          <p:nvSpPr>
            <p:cNvPr id="591" name="Google Shape;591;p63"/>
            <p:cNvSpPr txBox="1"/>
            <p:nvPr/>
          </p:nvSpPr>
          <p:spPr>
            <a:xfrm>
              <a:off x="1862624" y="2356255"/>
              <a:ext cx="12145108" cy="4782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sudo alternatives --config java</a:t>
              </a:r>
              <a:endParaRPr/>
            </a:p>
          </p:txBody>
        </p:sp>
      </p:grpSp>
      <p:pic>
        <p:nvPicPr>
          <p:cNvPr id="592" name="Google Shape;592;p63"/>
          <p:cNvPicPr preferRelativeResize="0"/>
          <p:nvPr/>
        </p:nvPicPr>
        <p:blipFill rotWithShape="1">
          <a:blip r:embed="rId3">
            <a:alphaModFix/>
          </a:blip>
          <a:srcRect t="6807" b="6798"/>
          <a:stretch/>
        </p:blipFill>
        <p:spPr>
          <a:xfrm>
            <a:off x="4499943" y="889500"/>
            <a:ext cx="7554688"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Java on EC2 Instance</a:t>
            </a:r>
            <a:endParaRPr/>
          </a:p>
        </p:txBody>
      </p:sp>
      <p:pic>
        <p:nvPicPr>
          <p:cNvPr id="598" name="Google Shape;598;p64"/>
          <p:cNvPicPr preferRelativeResize="0"/>
          <p:nvPr/>
        </p:nvPicPr>
        <p:blipFill rotWithShape="1">
          <a:blip r:embed="rId3">
            <a:alphaModFix/>
          </a:blip>
          <a:srcRect/>
          <a:stretch/>
        </p:blipFill>
        <p:spPr>
          <a:xfrm>
            <a:off x="2891998" y="1397862"/>
            <a:ext cx="10472003" cy="6831738"/>
          </a:xfrm>
          <a:prstGeom prst="rect">
            <a:avLst/>
          </a:prstGeom>
          <a:noFill/>
          <a:ln>
            <a:noFill/>
          </a:ln>
        </p:spPr>
      </p:pic>
      <p:pic>
        <p:nvPicPr>
          <p:cNvPr id="599" name="Google Shape;599;p64"/>
          <p:cNvPicPr preferRelativeResize="0"/>
          <p:nvPr/>
        </p:nvPicPr>
        <p:blipFill rotWithShape="1">
          <a:blip r:embed="rId4">
            <a:alphaModFix/>
          </a:blip>
          <a:srcRect t="6807" b="6798"/>
          <a:stretch/>
        </p:blipFill>
        <p:spPr>
          <a:xfrm>
            <a:off x="4499943" y="889500"/>
            <a:ext cx="7554688" cy="9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Docker on EC2 Instance</a:t>
            </a:r>
            <a:endParaRPr/>
          </a:p>
        </p:txBody>
      </p:sp>
      <p:sp>
        <p:nvSpPr>
          <p:cNvPr id="605" name="Google Shape;605;p65"/>
          <p:cNvSpPr txBox="1">
            <a:spLocks noGrp="1"/>
          </p:cNvSpPr>
          <p:nvPr>
            <p:ph type="body" idx="4294967295"/>
          </p:nvPr>
        </p:nvSpPr>
        <p:spPr>
          <a:xfrm>
            <a:off x="1902618" y="1582335"/>
            <a:ext cx="12450763" cy="944563"/>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200"/>
              <a:buNone/>
            </a:pPr>
            <a:r>
              <a:rPr lang="en-US" sz="2200">
                <a:solidFill>
                  <a:srgbClr val="3F3F3F"/>
                </a:solidFill>
                <a:latin typeface="Open Sans"/>
                <a:ea typeface="Open Sans"/>
                <a:cs typeface="Open Sans"/>
                <a:sym typeface="Open Sans"/>
              </a:rPr>
              <a:t>Now, install Docker for containerizing the Angular apps. Here are some useful commands:</a:t>
            </a:r>
            <a:endParaRPr/>
          </a:p>
        </p:txBody>
      </p:sp>
      <p:grpSp>
        <p:nvGrpSpPr>
          <p:cNvPr id="606" name="Google Shape;606;p65"/>
          <p:cNvGrpSpPr/>
          <p:nvPr/>
        </p:nvGrpSpPr>
        <p:grpSpPr>
          <a:xfrm>
            <a:off x="3062216" y="2723422"/>
            <a:ext cx="10131567" cy="4838243"/>
            <a:chOff x="2857840" y="2203604"/>
            <a:chExt cx="9885382" cy="4838243"/>
          </a:xfrm>
        </p:grpSpPr>
        <p:grpSp>
          <p:nvGrpSpPr>
            <p:cNvPr id="607" name="Google Shape;607;p65"/>
            <p:cNvGrpSpPr/>
            <p:nvPr/>
          </p:nvGrpSpPr>
          <p:grpSpPr>
            <a:xfrm>
              <a:off x="2857840" y="2203604"/>
              <a:ext cx="9885382" cy="1529651"/>
              <a:chOff x="2992800" y="2176707"/>
              <a:chExt cx="9885382" cy="1529651"/>
            </a:xfrm>
          </p:grpSpPr>
          <p:sp>
            <p:nvSpPr>
              <p:cNvPr id="608" name="Google Shape;608;p65"/>
              <p:cNvSpPr/>
              <p:nvPr/>
            </p:nvSpPr>
            <p:spPr>
              <a:xfrm>
                <a:off x="3352800" y="2540530"/>
                <a:ext cx="9525382" cy="1165828"/>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Install Docker:</a:t>
                </a:r>
                <a:endParaRPr dirty="0"/>
              </a:p>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yum install docker</a:t>
                </a:r>
                <a:endParaRPr b="1" dirty="0"/>
              </a:p>
            </p:txBody>
          </p:sp>
          <p:sp>
            <p:nvSpPr>
              <p:cNvPr id="609" name="Google Shape;609;p65"/>
              <p:cNvSpPr/>
              <p:nvPr/>
            </p:nvSpPr>
            <p:spPr>
              <a:xfrm>
                <a:off x="2992800" y="2176707"/>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1</a:t>
                </a:r>
                <a:endParaRPr sz="2200" b="1" i="0" u="none" strike="noStrike" cap="none">
                  <a:solidFill>
                    <a:schemeClr val="lt1"/>
                  </a:solidFill>
                  <a:latin typeface="Open Sans"/>
                  <a:ea typeface="Open Sans"/>
                  <a:cs typeface="Open Sans"/>
                  <a:sym typeface="Open Sans"/>
                </a:endParaRPr>
              </a:p>
            </p:txBody>
          </p:sp>
        </p:grpSp>
        <p:grpSp>
          <p:nvGrpSpPr>
            <p:cNvPr id="610" name="Google Shape;610;p65"/>
            <p:cNvGrpSpPr/>
            <p:nvPr/>
          </p:nvGrpSpPr>
          <p:grpSpPr>
            <a:xfrm>
              <a:off x="2857840" y="4066865"/>
              <a:ext cx="9885382" cy="2974982"/>
              <a:chOff x="2992800" y="2176707"/>
              <a:chExt cx="9885382" cy="2974982"/>
            </a:xfrm>
          </p:grpSpPr>
          <p:sp>
            <p:nvSpPr>
              <p:cNvPr id="611" name="Google Shape;611;p65"/>
              <p:cNvSpPr/>
              <p:nvPr/>
            </p:nvSpPr>
            <p:spPr>
              <a:xfrm>
                <a:off x="3352800" y="2540158"/>
                <a:ext cx="9525382" cy="2611531"/>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Add the ec2-user to the docker group to execute Docker commands without using </a:t>
                </a:r>
                <a:r>
                  <a:rPr lang="en-US" sz="2200" b="0" i="0" u="none" strike="noStrike" cap="none" dirty="0" err="1">
                    <a:solidFill>
                      <a:srgbClr val="3F3F3F"/>
                    </a:solidFill>
                    <a:latin typeface="Open Sans"/>
                    <a:ea typeface="Open Sans"/>
                    <a:cs typeface="Open Sans"/>
                    <a:sym typeface="Open Sans"/>
                  </a:rPr>
                  <a:t>sudo</a:t>
                </a:r>
                <a:r>
                  <a:rPr lang="en-US" sz="2200" dirty="0">
                    <a:solidFill>
                      <a:srgbClr val="3F3F3F"/>
                    </a:solidFill>
                    <a:latin typeface="Open Sans"/>
                    <a:ea typeface="Open Sans"/>
                    <a:cs typeface="Open Sans"/>
                    <a:sym typeface="Open Sans"/>
                  </a:rPr>
                  <a:t>, </a:t>
                </a:r>
                <a:r>
                  <a:rPr lang="en-US" sz="2200" b="0" i="0" u="none" strike="noStrike" cap="none" dirty="0">
                    <a:solidFill>
                      <a:srgbClr val="3F3F3F"/>
                    </a:solidFill>
                    <a:latin typeface="Open Sans"/>
                    <a:ea typeface="Open Sans"/>
                    <a:cs typeface="Open Sans"/>
                    <a:sym typeface="Open Sans"/>
                  </a:rPr>
                  <a:t>exit the terminal, and re-login to make the change effective.</a:t>
                </a:r>
                <a:endParaRPr dirty="0"/>
              </a:p>
              <a:p>
                <a:pPr marL="50800" marR="0" lvl="0" indent="0" algn="ctr" rtl="0">
                  <a:lnSpc>
                    <a:spcPct val="114000"/>
                  </a:lnSpc>
                  <a:spcBef>
                    <a:spcPts val="1000"/>
                  </a:spcBef>
                  <a:spcAft>
                    <a:spcPts val="0"/>
                  </a:spcAft>
                  <a:buClr>
                    <a:schemeClr val="dk1"/>
                  </a:buClr>
                  <a:buSzPts val="28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t>
                </a:r>
                <a:r>
                  <a:rPr lang="en-US" sz="2200" b="1" i="0" u="none" strike="noStrike" cap="none" dirty="0" err="1">
                    <a:solidFill>
                      <a:srgbClr val="3F3F3F"/>
                    </a:solidFill>
                    <a:latin typeface="Open Sans"/>
                    <a:ea typeface="Open Sans"/>
                    <a:cs typeface="Open Sans"/>
                    <a:sym typeface="Open Sans"/>
                  </a:rPr>
                  <a:t>usermod</a:t>
                </a:r>
                <a:r>
                  <a:rPr lang="en-US" sz="2200" b="1" i="0" u="none" strike="noStrike" cap="none" dirty="0">
                    <a:solidFill>
                      <a:srgbClr val="3F3F3F"/>
                    </a:solidFill>
                    <a:latin typeface="Open Sans"/>
                    <a:ea typeface="Open Sans"/>
                    <a:cs typeface="Open Sans"/>
                    <a:sym typeface="Open Sans"/>
                  </a:rPr>
                  <a:t> -a -G docker ec2-user</a:t>
                </a:r>
                <a:endParaRPr b="1" dirty="0"/>
              </a:p>
              <a:p>
                <a:pPr marL="50800" marR="0" lvl="0" indent="0" algn="ctr" rtl="0">
                  <a:lnSpc>
                    <a:spcPct val="114000"/>
                  </a:lnSpc>
                  <a:spcBef>
                    <a:spcPts val="1000"/>
                  </a:spcBef>
                  <a:spcAft>
                    <a:spcPts val="0"/>
                  </a:spcAft>
                  <a:buClr>
                    <a:schemeClr val="dk1"/>
                  </a:buClr>
                  <a:buSzPts val="2800"/>
                  <a:buFont typeface="Arial"/>
                  <a:buNone/>
                </a:pPr>
                <a:r>
                  <a:rPr lang="en-US" sz="2200" b="1" dirty="0">
                    <a:solidFill>
                      <a:srgbClr val="3F3F3F"/>
                    </a:solidFill>
                    <a:latin typeface="Open Sans"/>
                    <a:ea typeface="Open Sans"/>
                    <a:cs typeface="Open Sans"/>
                    <a:sym typeface="Open Sans"/>
                  </a:rPr>
                  <a:t>e</a:t>
                </a:r>
                <a:r>
                  <a:rPr lang="en-US" sz="2200" b="1" i="0" u="none" strike="noStrike" cap="none" dirty="0">
                    <a:solidFill>
                      <a:srgbClr val="3F3F3F"/>
                    </a:solidFill>
                    <a:latin typeface="Open Sans"/>
                    <a:ea typeface="Open Sans"/>
                    <a:cs typeface="Open Sans"/>
                    <a:sym typeface="Open Sans"/>
                  </a:rPr>
                  <a:t>xit</a:t>
                </a:r>
                <a:endParaRPr b="1" dirty="0"/>
              </a:p>
            </p:txBody>
          </p:sp>
          <p:sp>
            <p:nvSpPr>
              <p:cNvPr id="612" name="Google Shape;612;p65"/>
              <p:cNvSpPr/>
              <p:nvPr/>
            </p:nvSpPr>
            <p:spPr>
              <a:xfrm>
                <a:off x="2992800" y="2176707"/>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2</a:t>
                </a:r>
                <a:endParaRPr sz="2200" b="1" i="0" u="none" strike="noStrike" cap="none">
                  <a:solidFill>
                    <a:schemeClr val="lt1"/>
                  </a:solidFill>
                  <a:latin typeface="Open Sans"/>
                  <a:ea typeface="Open Sans"/>
                  <a:cs typeface="Open Sans"/>
                  <a:sym typeface="Open Sans"/>
                </a:endParaRPr>
              </a:p>
            </p:txBody>
          </p:sp>
        </p:grpSp>
      </p:grpSp>
      <p:pic>
        <p:nvPicPr>
          <p:cNvPr id="613" name="Google Shape;613;p65"/>
          <p:cNvPicPr preferRelativeResize="0"/>
          <p:nvPr/>
        </p:nvPicPr>
        <p:blipFill rotWithShape="1">
          <a:blip r:embed="rId3">
            <a:alphaModFix/>
          </a:blip>
          <a:srcRect t="6807" b="6798"/>
          <a:stretch/>
        </p:blipFill>
        <p:spPr>
          <a:xfrm>
            <a:off x="3803762" y="889500"/>
            <a:ext cx="8947050"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Docker on EC2 Instance</a:t>
            </a:r>
            <a:endParaRPr/>
          </a:p>
        </p:txBody>
      </p:sp>
      <p:grpSp>
        <p:nvGrpSpPr>
          <p:cNvPr id="619" name="Google Shape;619;p66"/>
          <p:cNvGrpSpPr/>
          <p:nvPr/>
        </p:nvGrpSpPr>
        <p:grpSpPr>
          <a:xfrm>
            <a:off x="3185309" y="2080654"/>
            <a:ext cx="9885382" cy="5463371"/>
            <a:chOff x="2857840" y="2203604"/>
            <a:chExt cx="9885382" cy="5463371"/>
          </a:xfrm>
        </p:grpSpPr>
        <p:grpSp>
          <p:nvGrpSpPr>
            <p:cNvPr id="620" name="Google Shape;620;p66"/>
            <p:cNvGrpSpPr/>
            <p:nvPr/>
          </p:nvGrpSpPr>
          <p:grpSpPr>
            <a:xfrm>
              <a:off x="2857840" y="2203604"/>
              <a:ext cx="9885382" cy="1529281"/>
              <a:chOff x="2992800" y="2176707"/>
              <a:chExt cx="9885382" cy="1529281"/>
            </a:xfrm>
          </p:grpSpPr>
          <p:sp>
            <p:nvSpPr>
              <p:cNvPr id="621" name="Google Shape;621;p66"/>
              <p:cNvSpPr/>
              <p:nvPr/>
            </p:nvSpPr>
            <p:spPr>
              <a:xfrm>
                <a:off x="3352800" y="2540160"/>
                <a:ext cx="9525382" cy="1165828"/>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Enable docker service:</a:t>
                </a:r>
                <a:endParaRPr dirty="0"/>
              </a:p>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t>
                </a:r>
                <a:r>
                  <a:rPr lang="en-US" sz="2200" b="1" i="0" u="none" strike="noStrike" cap="none" dirty="0" err="1">
                    <a:solidFill>
                      <a:srgbClr val="3F3F3F"/>
                    </a:solidFill>
                    <a:latin typeface="Open Sans"/>
                    <a:ea typeface="Open Sans"/>
                    <a:cs typeface="Open Sans"/>
                    <a:sym typeface="Open Sans"/>
                  </a:rPr>
                  <a:t>systemctl</a:t>
                </a:r>
                <a:r>
                  <a:rPr lang="en-US" sz="2200" b="1" i="0" u="none" strike="noStrike" cap="none" dirty="0">
                    <a:solidFill>
                      <a:srgbClr val="3F3F3F"/>
                    </a:solidFill>
                    <a:latin typeface="Open Sans"/>
                    <a:ea typeface="Open Sans"/>
                    <a:cs typeface="Open Sans"/>
                    <a:sym typeface="Open Sans"/>
                  </a:rPr>
                  <a:t> enable docker</a:t>
                </a:r>
                <a:endParaRPr b="1" dirty="0"/>
              </a:p>
            </p:txBody>
          </p:sp>
          <p:sp>
            <p:nvSpPr>
              <p:cNvPr id="622" name="Google Shape;622;p66"/>
              <p:cNvSpPr/>
              <p:nvPr/>
            </p:nvSpPr>
            <p:spPr>
              <a:xfrm>
                <a:off x="2992800" y="2176707"/>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3</a:t>
                </a:r>
                <a:endParaRPr sz="2200" b="1" i="0" u="none" strike="noStrike" cap="none">
                  <a:solidFill>
                    <a:schemeClr val="lt1"/>
                  </a:solidFill>
                  <a:latin typeface="Open Sans"/>
                  <a:ea typeface="Open Sans"/>
                  <a:cs typeface="Open Sans"/>
                  <a:sym typeface="Open Sans"/>
                </a:endParaRPr>
              </a:p>
            </p:txBody>
          </p:sp>
        </p:grpSp>
        <p:grpSp>
          <p:nvGrpSpPr>
            <p:cNvPr id="623" name="Google Shape;623;p66"/>
            <p:cNvGrpSpPr/>
            <p:nvPr/>
          </p:nvGrpSpPr>
          <p:grpSpPr>
            <a:xfrm>
              <a:off x="2857840" y="4066865"/>
              <a:ext cx="9885382" cy="1529866"/>
              <a:chOff x="2992800" y="2176707"/>
              <a:chExt cx="9885382" cy="1529866"/>
            </a:xfrm>
          </p:grpSpPr>
          <p:sp>
            <p:nvSpPr>
              <p:cNvPr id="624" name="Google Shape;624;p66"/>
              <p:cNvSpPr/>
              <p:nvPr/>
            </p:nvSpPr>
            <p:spPr>
              <a:xfrm>
                <a:off x="3352800" y="2540744"/>
                <a:ext cx="9525382" cy="1165829"/>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Start docker service:</a:t>
                </a:r>
                <a:endParaRPr dirty="0"/>
              </a:p>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t>
                </a:r>
                <a:r>
                  <a:rPr lang="en-US" sz="2200" b="1" i="0" u="none" strike="noStrike" cap="none" dirty="0" err="1">
                    <a:solidFill>
                      <a:srgbClr val="3F3F3F"/>
                    </a:solidFill>
                    <a:latin typeface="Open Sans"/>
                    <a:ea typeface="Open Sans"/>
                    <a:cs typeface="Open Sans"/>
                    <a:sym typeface="Open Sans"/>
                  </a:rPr>
                  <a:t>systemctl</a:t>
                </a:r>
                <a:r>
                  <a:rPr lang="en-US" sz="2200" b="1" i="0" u="none" strike="noStrike" cap="none" dirty="0">
                    <a:solidFill>
                      <a:srgbClr val="3F3F3F"/>
                    </a:solidFill>
                    <a:latin typeface="Open Sans"/>
                    <a:ea typeface="Open Sans"/>
                    <a:cs typeface="Open Sans"/>
                    <a:sym typeface="Open Sans"/>
                  </a:rPr>
                  <a:t> start docker</a:t>
                </a:r>
                <a:endParaRPr b="1" dirty="0"/>
              </a:p>
            </p:txBody>
          </p:sp>
          <p:sp>
            <p:nvSpPr>
              <p:cNvPr id="625" name="Google Shape;625;p66"/>
              <p:cNvSpPr/>
              <p:nvPr/>
            </p:nvSpPr>
            <p:spPr>
              <a:xfrm>
                <a:off x="2992800" y="2176707"/>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4</a:t>
                </a:r>
                <a:endParaRPr sz="2200" b="1" i="0" u="none" strike="noStrike" cap="none">
                  <a:solidFill>
                    <a:schemeClr val="lt1"/>
                  </a:solidFill>
                  <a:latin typeface="Open Sans"/>
                  <a:ea typeface="Open Sans"/>
                  <a:cs typeface="Open Sans"/>
                  <a:sym typeface="Open Sans"/>
                </a:endParaRPr>
              </a:p>
            </p:txBody>
          </p:sp>
        </p:grpSp>
        <p:grpSp>
          <p:nvGrpSpPr>
            <p:cNvPr id="626" name="Google Shape;626;p66"/>
            <p:cNvGrpSpPr/>
            <p:nvPr/>
          </p:nvGrpSpPr>
          <p:grpSpPr>
            <a:xfrm>
              <a:off x="2857840" y="6141146"/>
              <a:ext cx="9885382" cy="1525829"/>
              <a:chOff x="2992800" y="2387727"/>
              <a:chExt cx="9885382" cy="1525829"/>
            </a:xfrm>
          </p:grpSpPr>
          <p:sp>
            <p:nvSpPr>
              <p:cNvPr id="627" name="Google Shape;627;p66"/>
              <p:cNvSpPr/>
              <p:nvPr/>
            </p:nvSpPr>
            <p:spPr>
              <a:xfrm>
                <a:off x="3352800" y="2747727"/>
                <a:ext cx="9525382" cy="1165829"/>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Check the docker service:</a:t>
                </a:r>
                <a:endParaRPr dirty="0"/>
              </a:p>
              <a:p>
                <a:pPr marL="0" marR="0" lvl="0" indent="0" algn="ctr" rtl="0">
                  <a:lnSpc>
                    <a:spcPct val="100000"/>
                  </a:lnSpc>
                  <a:spcBef>
                    <a:spcPts val="0"/>
                  </a:spcBef>
                  <a:spcAft>
                    <a:spcPts val="0"/>
                  </a:spcAft>
                  <a:buClr>
                    <a:schemeClr val="dk1"/>
                  </a:buClr>
                  <a:buSzPts val="11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t>
                </a:r>
                <a:r>
                  <a:rPr lang="en-US" sz="2200" b="1" i="0" u="none" strike="noStrike" cap="none" dirty="0" err="1">
                    <a:solidFill>
                      <a:srgbClr val="3F3F3F"/>
                    </a:solidFill>
                    <a:latin typeface="Open Sans"/>
                    <a:ea typeface="Open Sans"/>
                    <a:cs typeface="Open Sans"/>
                    <a:sym typeface="Open Sans"/>
                  </a:rPr>
                  <a:t>systemctl</a:t>
                </a:r>
                <a:r>
                  <a:rPr lang="en-US" sz="2200" b="1" i="0" u="none" strike="noStrike" cap="none" dirty="0">
                    <a:solidFill>
                      <a:srgbClr val="3F3F3F"/>
                    </a:solidFill>
                    <a:latin typeface="Open Sans"/>
                    <a:ea typeface="Open Sans"/>
                    <a:cs typeface="Open Sans"/>
                    <a:sym typeface="Open Sans"/>
                  </a:rPr>
                  <a:t> status docker</a:t>
                </a:r>
                <a:endParaRPr b="1" dirty="0"/>
              </a:p>
            </p:txBody>
          </p:sp>
          <p:sp>
            <p:nvSpPr>
              <p:cNvPr id="628" name="Google Shape;628;p66"/>
              <p:cNvSpPr/>
              <p:nvPr/>
            </p:nvSpPr>
            <p:spPr>
              <a:xfrm>
                <a:off x="2992800" y="2387727"/>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5</a:t>
                </a:r>
                <a:endParaRPr sz="2200" b="1" i="0" u="none" strike="noStrike" cap="none">
                  <a:solidFill>
                    <a:schemeClr val="lt1"/>
                  </a:solidFill>
                  <a:latin typeface="Open Sans"/>
                  <a:ea typeface="Open Sans"/>
                  <a:cs typeface="Open Sans"/>
                  <a:sym typeface="Open Sans"/>
                </a:endParaRPr>
              </a:p>
            </p:txBody>
          </p:sp>
        </p:grpSp>
      </p:grpSp>
      <p:pic>
        <p:nvPicPr>
          <p:cNvPr id="629" name="Google Shape;629;p66"/>
          <p:cNvPicPr preferRelativeResize="0"/>
          <p:nvPr/>
        </p:nvPicPr>
        <p:blipFill rotWithShape="1">
          <a:blip r:embed="rId3">
            <a:alphaModFix/>
          </a:blip>
          <a:srcRect t="6807" b="6798"/>
          <a:stretch/>
        </p:blipFill>
        <p:spPr>
          <a:xfrm>
            <a:off x="3803762" y="889500"/>
            <a:ext cx="8947050"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67"/>
          <p:cNvPicPr preferRelativeResize="0"/>
          <p:nvPr/>
        </p:nvPicPr>
        <p:blipFill rotWithShape="1">
          <a:blip r:embed="rId3">
            <a:alphaModFix/>
          </a:blip>
          <a:srcRect b="5176"/>
          <a:stretch/>
        </p:blipFill>
        <p:spPr>
          <a:xfrm>
            <a:off x="2047387" y="2287810"/>
            <a:ext cx="12132604" cy="5921153"/>
          </a:xfrm>
          <a:prstGeom prst="rect">
            <a:avLst/>
          </a:prstGeom>
          <a:noFill/>
          <a:ln>
            <a:noFill/>
          </a:ln>
        </p:spPr>
      </p:pic>
      <p:sp>
        <p:nvSpPr>
          <p:cNvPr id="635" name="Google Shape;635;p6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Docker on EC2 Instance</a:t>
            </a:r>
            <a:endParaRPr/>
          </a:p>
        </p:txBody>
      </p:sp>
      <p:sp>
        <p:nvSpPr>
          <p:cNvPr id="636" name="Google Shape;636;p67"/>
          <p:cNvSpPr txBox="1">
            <a:spLocks noGrp="1"/>
          </p:cNvSpPr>
          <p:nvPr>
            <p:ph type="body" idx="4294967295"/>
          </p:nvPr>
        </p:nvSpPr>
        <p:spPr>
          <a:xfrm>
            <a:off x="1901765" y="1481995"/>
            <a:ext cx="12452350" cy="687301"/>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chemeClr val="dk1"/>
              </a:buClr>
              <a:buSzPts val="2200"/>
              <a:buNone/>
            </a:pPr>
            <a:r>
              <a:rPr lang="en-US" sz="2200">
                <a:latin typeface="Open Sans"/>
                <a:ea typeface="Open Sans"/>
                <a:cs typeface="Open Sans"/>
                <a:sym typeface="Open Sans"/>
              </a:rPr>
              <a:t>The image below shows the visual of the commands:</a:t>
            </a:r>
            <a:endParaRPr/>
          </a:p>
        </p:txBody>
      </p:sp>
      <p:sp>
        <p:nvSpPr>
          <p:cNvPr id="637" name="Google Shape;637;p67"/>
          <p:cNvSpPr/>
          <p:nvPr/>
        </p:nvSpPr>
        <p:spPr>
          <a:xfrm>
            <a:off x="2047387" y="2645685"/>
            <a:ext cx="11942933" cy="3153042"/>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8" name="Google Shape;638;p67"/>
          <p:cNvPicPr preferRelativeResize="0"/>
          <p:nvPr/>
        </p:nvPicPr>
        <p:blipFill rotWithShape="1">
          <a:blip r:embed="rId4">
            <a:alphaModFix/>
          </a:blip>
          <a:srcRect t="6807" b="6798"/>
          <a:stretch/>
        </p:blipFill>
        <p:spPr>
          <a:xfrm>
            <a:off x="3935328" y="889500"/>
            <a:ext cx="8683918" cy="9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Jenkins on EC2 Instance</a:t>
            </a:r>
            <a:endParaRPr/>
          </a:p>
        </p:txBody>
      </p:sp>
      <p:sp>
        <p:nvSpPr>
          <p:cNvPr id="644" name="Google Shape;644;p68"/>
          <p:cNvSpPr/>
          <p:nvPr/>
        </p:nvSpPr>
        <p:spPr>
          <a:xfrm>
            <a:off x="2301865" y="1339362"/>
            <a:ext cx="11652270" cy="940823"/>
          </a:xfrm>
          <a:prstGeom prst="roundRect">
            <a:avLst>
              <a:gd name="adj" fmla="val 16667"/>
            </a:avLst>
          </a:prstGeom>
          <a:solidFill>
            <a:srgbClr val="F36A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dirty="0">
                <a:solidFill>
                  <a:schemeClr val="lt1"/>
                </a:solidFill>
                <a:latin typeface="Open Sans"/>
                <a:ea typeface="Open Sans"/>
                <a:cs typeface="Open Sans"/>
                <a:sym typeface="Open Sans"/>
              </a:rPr>
              <a:t>To configure Jenkins on EC2 instance, install Java first. Use the following commands:</a:t>
            </a:r>
            <a:endParaRPr dirty="0"/>
          </a:p>
        </p:txBody>
      </p:sp>
      <p:grpSp>
        <p:nvGrpSpPr>
          <p:cNvPr id="645" name="Google Shape;645;p68"/>
          <p:cNvGrpSpPr/>
          <p:nvPr/>
        </p:nvGrpSpPr>
        <p:grpSpPr>
          <a:xfrm>
            <a:off x="3733949" y="2702425"/>
            <a:ext cx="8788102" cy="5654167"/>
            <a:chOff x="2857840" y="2203604"/>
            <a:chExt cx="8788102" cy="5654167"/>
          </a:xfrm>
        </p:grpSpPr>
        <p:grpSp>
          <p:nvGrpSpPr>
            <p:cNvPr id="646" name="Google Shape;646;p68"/>
            <p:cNvGrpSpPr/>
            <p:nvPr/>
          </p:nvGrpSpPr>
          <p:grpSpPr>
            <a:xfrm>
              <a:off x="2857840" y="2203604"/>
              <a:ext cx="8788102" cy="1843237"/>
              <a:chOff x="2992800" y="2176707"/>
              <a:chExt cx="8788102" cy="1843237"/>
            </a:xfrm>
          </p:grpSpPr>
          <p:sp>
            <p:nvSpPr>
              <p:cNvPr id="647" name="Google Shape;647;p68"/>
              <p:cNvSpPr/>
              <p:nvPr/>
            </p:nvSpPr>
            <p:spPr>
              <a:xfrm>
                <a:off x="3352800" y="2540160"/>
                <a:ext cx="8428102" cy="1479784"/>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dirty="0">
                    <a:solidFill>
                      <a:srgbClr val="3F3F3F"/>
                    </a:solidFill>
                    <a:latin typeface="Open Sans"/>
                    <a:ea typeface="Open Sans"/>
                    <a:cs typeface="Open Sans"/>
                    <a:sym typeface="Open Sans"/>
                  </a:rPr>
                  <a:t> Install JDK 8:</a:t>
                </a:r>
                <a:endParaRPr dirty="0"/>
              </a:p>
              <a:p>
                <a:pPr marL="0" marR="0" lvl="0" indent="0" algn="ctr" rtl="0">
                  <a:lnSpc>
                    <a:spcPct val="100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yum update -y</a:t>
                </a:r>
                <a:endParaRPr b="1" dirty="0"/>
              </a:p>
              <a:p>
                <a:pPr marL="0" marR="0" lvl="0" indent="0" algn="ctr" rtl="0">
                  <a:lnSpc>
                    <a:spcPct val="100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yum install java-1.8.0-openjdk</a:t>
                </a:r>
                <a:endParaRPr b="1" dirty="0"/>
              </a:p>
            </p:txBody>
          </p:sp>
          <p:sp>
            <p:nvSpPr>
              <p:cNvPr id="648" name="Google Shape;648;p68"/>
              <p:cNvSpPr/>
              <p:nvPr/>
            </p:nvSpPr>
            <p:spPr>
              <a:xfrm>
                <a:off x="2992800" y="2176707"/>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1</a:t>
                </a:r>
                <a:endParaRPr sz="2200" b="1" i="0" u="none" strike="noStrike" cap="none">
                  <a:solidFill>
                    <a:schemeClr val="lt1"/>
                  </a:solidFill>
                  <a:latin typeface="Open Sans"/>
                  <a:ea typeface="Open Sans"/>
                  <a:cs typeface="Open Sans"/>
                  <a:sym typeface="Open Sans"/>
                </a:endParaRPr>
              </a:p>
            </p:txBody>
          </p:sp>
        </p:grpSp>
        <p:grpSp>
          <p:nvGrpSpPr>
            <p:cNvPr id="649" name="Google Shape;649;p68"/>
            <p:cNvGrpSpPr/>
            <p:nvPr/>
          </p:nvGrpSpPr>
          <p:grpSpPr>
            <a:xfrm>
              <a:off x="2857840" y="4070317"/>
              <a:ext cx="8788102" cy="1839785"/>
              <a:chOff x="2992800" y="2180159"/>
              <a:chExt cx="8788102" cy="1839785"/>
            </a:xfrm>
          </p:grpSpPr>
          <p:sp>
            <p:nvSpPr>
              <p:cNvPr id="650" name="Google Shape;650;p68"/>
              <p:cNvSpPr/>
              <p:nvPr/>
            </p:nvSpPr>
            <p:spPr>
              <a:xfrm>
                <a:off x="3352800" y="2540159"/>
                <a:ext cx="8428102" cy="1479785"/>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dirty="0">
                    <a:solidFill>
                      <a:srgbClr val="3F3F3F"/>
                    </a:solidFill>
                    <a:latin typeface="Open Sans"/>
                    <a:ea typeface="Open Sans"/>
                    <a:cs typeface="Open Sans"/>
                    <a:sym typeface="Open Sans"/>
                  </a:rPr>
                  <a:t># Install JDK 11 – java:</a:t>
                </a:r>
                <a:endParaRPr dirty="0"/>
              </a:p>
              <a:p>
                <a:pPr marL="0" marR="0" lvl="0" indent="0" algn="ctr" rtl="0">
                  <a:lnSpc>
                    <a:spcPct val="100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amazon-</a:t>
                </a:r>
                <a:r>
                  <a:rPr lang="en-US" sz="2200" b="1" i="0" u="none" strike="noStrike" cap="none" dirty="0" err="1">
                    <a:solidFill>
                      <a:srgbClr val="3F3F3F"/>
                    </a:solidFill>
                    <a:latin typeface="Open Sans"/>
                    <a:ea typeface="Open Sans"/>
                    <a:cs typeface="Open Sans"/>
                    <a:sym typeface="Open Sans"/>
                  </a:rPr>
                  <a:t>linux</a:t>
                </a:r>
                <a:r>
                  <a:rPr lang="en-US" sz="2200" b="1" i="0" u="none" strike="noStrike" cap="none" dirty="0">
                    <a:solidFill>
                      <a:srgbClr val="3F3F3F"/>
                    </a:solidFill>
                    <a:latin typeface="Open Sans"/>
                    <a:ea typeface="Open Sans"/>
                    <a:cs typeface="Open Sans"/>
                    <a:sym typeface="Open Sans"/>
                  </a:rPr>
                  <a:t>-extras install java-openjdk11</a:t>
                </a:r>
                <a:endParaRPr b="1" dirty="0"/>
              </a:p>
            </p:txBody>
          </p:sp>
          <p:sp>
            <p:nvSpPr>
              <p:cNvPr id="651" name="Google Shape;651;p68"/>
              <p:cNvSpPr/>
              <p:nvPr/>
            </p:nvSpPr>
            <p:spPr>
              <a:xfrm>
                <a:off x="2992800" y="2180159"/>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2</a:t>
                </a:r>
                <a:endParaRPr sz="2200" b="1" i="0" u="none" strike="noStrike" cap="none">
                  <a:solidFill>
                    <a:schemeClr val="lt1"/>
                  </a:solidFill>
                  <a:latin typeface="Open Sans"/>
                  <a:ea typeface="Open Sans"/>
                  <a:cs typeface="Open Sans"/>
                  <a:sym typeface="Open Sans"/>
                </a:endParaRPr>
              </a:p>
            </p:txBody>
          </p:sp>
        </p:grpSp>
        <p:grpSp>
          <p:nvGrpSpPr>
            <p:cNvPr id="652" name="Google Shape;652;p68"/>
            <p:cNvGrpSpPr/>
            <p:nvPr/>
          </p:nvGrpSpPr>
          <p:grpSpPr>
            <a:xfrm>
              <a:off x="2857840" y="6014534"/>
              <a:ext cx="8788102" cy="1843237"/>
              <a:chOff x="2992800" y="2261115"/>
              <a:chExt cx="8788102" cy="1843237"/>
            </a:xfrm>
          </p:grpSpPr>
          <p:sp>
            <p:nvSpPr>
              <p:cNvPr id="653" name="Google Shape;653;p68"/>
              <p:cNvSpPr/>
              <p:nvPr/>
            </p:nvSpPr>
            <p:spPr>
              <a:xfrm>
                <a:off x="3352800" y="2624567"/>
                <a:ext cx="8428102" cy="1479785"/>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dirty="0">
                    <a:solidFill>
                      <a:srgbClr val="3F3F3F"/>
                    </a:solidFill>
                    <a:latin typeface="Open Sans"/>
                    <a:ea typeface="Open Sans"/>
                    <a:cs typeface="Open Sans"/>
                    <a:sym typeface="Open Sans"/>
                  </a:rPr>
                  <a:t># Install JDK 11 Development – </a:t>
                </a:r>
                <a:r>
                  <a:rPr lang="en-US" sz="2200" b="0" i="0" u="none" strike="noStrike" cap="none" dirty="0" err="1">
                    <a:solidFill>
                      <a:srgbClr val="3F3F3F"/>
                    </a:solidFill>
                    <a:latin typeface="Open Sans"/>
                    <a:ea typeface="Open Sans"/>
                    <a:cs typeface="Open Sans"/>
                    <a:sym typeface="Open Sans"/>
                  </a:rPr>
                  <a:t>javac</a:t>
                </a:r>
                <a:r>
                  <a:rPr lang="en-US" sz="2200" b="0" i="0" u="none" strike="noStrike" cap="none" dirty="0">
                    <a:solidFill>
                      <a:srgbClr val="3F3F3F"/>
                    </a:solidFill>
                    <a:latin typeface="Open Sans"/>
                    <a:ea typeface="Open Sans"/>
                    <a:cs typeface="Open Sans"/>
                    <a:sym typeface="Open Sans"/>
                  </a:rPr>
                  <a:t>:</a:t>
                </a:r>
                <a:endParaRPr dirty="0"/>
              </a:p>
              <a:p>
                <a:pPr marL="0" marR="0" lvl="0" indent="0" algn="ctr" rtl="0">
                  <a:lnSpc>
                    <a:spcPct val="100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yum install java-11-openjdk-devel</a:t>
                </a:r>
                <a:endParaRPr b="1" dirty="0"/>
              </a:p>
            </p:txBody>
          </p:sp>
          <p:sp>
            <p:nvSpPr>
              <p:cNvPr id="654" name="Google Shape;654;p68"/>
              <p:cNvSpPr/>
              <p:nvPr/>
            </p:nvSpPr>
            <p:spPr>
              <a:xfrm>
                <a:off x="2992800" y="2261115"/>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3</a:t>
                </a:r>
                <a:endParaRPr sz="2200" b="1" i="0" u="none" strike="noStrike" cap="none">
                  <a:solidFill>
                    <a:schemeClr val="lt1"/>
                  </a:solidFill>
                  <a:latin typeface="Open Sans"/>
                  <a:ea typeface="Open Sans"/>
                  <a:cs typeface="Open Sans"/>
                  <a:sym typeface="Open Sans"/>
                </a:endParaRPr>
              </a:p>
            </p:txBody>
          </p:sp>
        </p:grpSp>
      </p:grpSp>
      <p:pic>
        <p:nvPicPr>
          <p:cNvPr id="655" name="Google Shape;655;p68"/>
          <p:cNvPicPr preferRelativeResize="0"/>
          <p:nvPr/>
        </p:nvPicPr>
        <p:blipFill rotWithShape="1">
          <a:blip r:embed="rId3">
            <a:alphaModFix/>
          </a:blip>
          <a:srcRect t="6807" b="6798"/>
          <a:stretch/>
        </p:blipFill>
        <p:spPr>
          <a:xfrm>
            <a:off x="3759027" y="889500"/>
            <a:ext cx="9036521" cy="9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Jenkins on EC2 Instance</a:t>
            </a:r>
            <a:endParaRPr/>
          </a:p>
        </p:txBody>
      </p:sp>
      <p:grpSp>
        <p:nvGrpSpPr>
          <p:cNvPr id="661" name="Google Shape;661;p69"/>
          <p:cNvGrpSpPr/>
          <p:nvPr/>
        </p:nvGrpSpPr>
        <p:grpSpPr>
          <a:xfrm>
            <a:off x="3185309" y="2302478"/>
            <a:ext cx="9885382" cy="3706498"/>
            <a:chOff x="2857840" y="2203604"/>
            <a:chExt cx="9885382" cy="3706498"/>
          </a:xfrm>
        </p:grpSpPr>
        <p:grpSp>
          <p:nvGrpSpPr>
            <p:cNvPr id="662" name="Google Shape;662;p69"/>
            <p:cNvGrpSpPr/>
            <p:nvPr/>
          </p:nvGrpSpPr>
          <p:grpSpPr>
            <a:xfrm>
              <a:off x="2857840" y="2203604"/>
              <a:ext cx="9885382" cy="1843237"/>
              <a:chOff x="2992800" y="2176707"/>
              <a:chExt cx="9885382" cy="1843237"/>
            </a:xfrm>
          </p:grpSpPr>
          <p:sp>
            <p:nvSpPr>
              <p:cNvPr id="663" name="Google Shape;663;p69"/>
              <p:cNvSpPr/>
              <p:nvPr/>
            </p:nvSpPr>
            <p:spPr>
              <a:xfrm>
                <a:off x="3352800" y="2540160"/>
                <a:ext cx="9525382" cy="1479784"/>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dirty="0">
                    <a:solidFill>
                      <a:srgbClr val="3F3F3F"/>
                    </a:solidFill>
                    <a:latin typeface="Open Sans"/>
                    <a:ea typeface="Open Sans"/>
                    <a:cs typeface="Open Sans"/>
                    <a:sym typeface="Open Sans"/>
                  </a:rPr>
                  <a:t>Configure Java Version 8 or 11:</a:t>
                </a:r>
                <a:endParaRPr dirty="0"/>
              </a:p>
              <a:p>
                <a:pPr marL="0" marR="0" lvl="0" indent="0" algn="ctr" rtl="0">
                  <a:lnSpc>
                    <a:spcPct val="100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alternatives --config java</a:t>
                </a:r>
                <a:endParaRPr b="1" dirty="0"/>
              </a:p>
            </p:txBody>
          </p:sp>
          <p:sp>
            <p:nvSpPr>
              <p:cNvPr id="664" name="Google Shape;664;p69"/>
              <p:cNvSpPr/>
              <p:nvPr/>
            </p:nvSpPr>
            <p:spPr>
              <a:xfrm>
                <a:off x="2992800" y="2176707"/>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4</a:t>
                </a:r>
                <a:endParaRPr sz="2200" b="1" i="0" u="none" strike="noStrike" cap="none">
                  <a:solidFill>
                    <a:schemeClr val="lt1"/>
                  </a:solidFill>
                  <a:latin typeface="Open Sans"/>
                  <a:ea typeface="Open Sans"/>
                  <a:cs typeface="Open Sans"/>
                  <a:sym typeface="Open Sans"/>
                </a:endParaRPr>
              </a:p>
            </p:txBody>
          </p:sp>
        </p:grpSp>
        <p:grpSp>
          <p:nvGrpSpPr>
            <p:cNvPr id="665" name="Google Shape;665;p69"/>
            <p:cNvGrpSpPr/>
            <p:nvPr/>
          </p:nvGrpSpPr>
          <p:grpSpPr>
            <a:xfrm>
              <a:off x="2857840" y="4066865"/>
              <a:ext cx="9885382" cy="1843237"/>
              <a:chOff x="2992800" y="2176707"/>
              <a:chExt cx="9885382" cy="1843237"/>
            </a:xfrm>
          </p:grpSpPr>
          <p:sp>
            <p:nvSpPr>
              <p:cNvPr id="666" name="Google Shape;666;p69"/>
              <p:cNvSpPr/>
              <p:nvPr/>
            </p:nvSpPr>
            <p:spPr>
              <a:xfrm>
                <a:off x="3352800" y="2540159"/>
                <a:ext cx="9525382" cy="1479785"/>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dirty="0">
                    <a:solidFill>
                      <a:srgbClr val="3F3F3F"/>
                    </a:solidFill>
                    <a:latin typeface="Open Sans"/>
                    <a:ea typeface="Open Sans"/>
                    <a:cs typeface="Open Sans"/>
                    <a:sym typeface="Open Sans"/>
                  </a:rPr>
                  <a:t>Read OS name:</a:t>
                </a:r>
                <a:endParaRPr dirty="0"/>
              </a:p>
              <a:p>
                <a:pPr marL="0" marR="0" lvl="0" indent="0" algn="ctr" rtl="0">
                  <a:lnSpc>
                    <a:spcPct val="100000"/>
                  </a:lnSpc>
                  <a:spcBef>
                    <a:spcPts val="0"/>
                  </a:spcBef>
                  <a:spcAft>
                    <a:spcPts val="0"/>
                  </a:spcAft>
                  <a:buClr>
                    <a:schemeClr val="dk1"/>
                  </a:buClr>
                  <a:buSzPts val="1400"/>
                  <a:buFont typeface="Arial"/>
                  <a:buNone/>
                </a:pPr>
                <a:r>
                  <a:rPr lang="en-US" sz="2200" b="1" i="0" u="none" strike="noStrike" cap="none" dirty="0">
                    <a:solidFill>
                      <a:srgbClr val="3F3F3F"/>
                    </a:solidFill>
                    <a:latin typeface="Open Sans"/>
                    <a:ea typeface="Open Sans"/>
                    <a:cs typeface="Open Sans"/>
                    <a:sym typeface="Open Sans"/>
                  </a:rPr>
                  <a:t>cat /</a:t>
                </a:r>
                <a:r>
                  <a:rPr lang="en-US" sz="2200" b="1" i="0" u="none" strike="noStrike" cap="none" dirty="0" err="1">
                    <a:solidFill>
                      <a:srgbClr val="3F3F3F"/>
                    </a:solidFill>
                    <a:latin typeface="Open Sans"/>
                    <a:ea typeface="Open Sans"/>
                    <a:cs typeface="Open Sans"/>
                    <a:sym typeface="Open Sans"/>
                  </a:rPr>
                  <a:t>etc</a:t>
                </a:r>
                <a:r>
                  <a:rPr lang="en-US" sz="2200" b="1" i="0" u="none" strike="noStrike" cap="none" dirty="0">
                    <a:solidFill>
                      <a:srgbClr val="3F3F3F"/>
                    </a:solidFill>
                    <a:latin typeface="Open Sans"/>
                    <a:ea typeface="Open Sans"/>
                    <a:cs typeface="Open Sans"/>
                    <a:sym typeface="Open Sans"/>
                  </a:rPr>
                  <a:t>/</a:t>
                </a:r>
                <a:r>
                  <a:rPr lang="en-US" sz="2200" b="1" i="0" u="none" strike="noStrike" cap="none" dirty="0" err="1">
                    <a:solidFill>
                      <a:srgbClr val="3F3F3F"/>
                    </a:solidFill>
                    <a:latin typeface="Open Sans"/>
                    <a:ea typeface="Open Sans"/>
                    <a:cs typeface="Open Sans"/>
                    <a:sym typeface="Open Sans"/>
                  </a:rPr>
                  <a:t>os</a:t>
                </a:r>
                <a:r>
                  <a:rPr lang="en-US" sz="2200" b="1" i="0" u="none" strike="noStrike" cap="none" dirty="0">
                    <a:solidFill>
                      <a:srgbClr val="3F3F3F"/>
                    </a:solidFill>
                    <a:latin typeface="Open Sans"/>
                    <a:ea typeface="Open Sans"/>
                    <a:cs typeface="Open Sans"/>
                    <a:sym typeface="Open Sans"/>
                  </a:rPr>
                  <a:t>-release</a:t>
                </a:r>
                <a:endParaRPr b="1" dirty="0"/>
              </a:p>
            </p:txBody>
          </p:sp>
          <p:sp>
            <p:nvSpPr>
              <p:cNvPr id="667" name="Google Shape;667;p69"/>
              <p:cNvSpPr/>
              <p:nvPr/>
            </p:nvSpPr>
            <p:spPr>
              <a:xfrm>
                <a:off x="2992800" y="2176707"/>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5</a:t>
                </a:r>
                <a:endParaRPr sz="2200" b="1" i="0" u="none" strike="noStrike" cap="none">
                  <a:solidFill>
                    <a:schemeClr val="lt1"/>
                  </a:solidFill>
                  <a:latin typeface="Open Sans"/>
                  <a:ea typeface="Open Sans"/>
                  <a:cs typeface="Open Sans"/>
                  <a:sym typeface="Open Sans"/>
                </a:endParaRPr>
              </a:p>
            </p:txBody>
          </p:sp>
        </p:grpSp>
      </p:grpSp>
      <p:pic>
        <p:nvPicPr>
          <p:cNvPr id="668" name="Google Shape;668;p69"/>
          <p:cNvPicPr preferRelativeResize="0"/>
          <p:nvPr/>
        </p:nvPicPr>
        <p:blipFill rotWithShape="1">
          <a:blip r:embed="rId3">
            <a:alphaModFix/>
          </a:blip>
          <a:srcRect t="6807" b="6798"/>
          <a:stretch/>
        </p:blipFill>
        <p:spPr>
          <a:xfrm>
            <a:off x="3878768" y="891664"/>
            <a:ext cx="8858465" cy="9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Jenkins on EC2 Instance</a:t>
            </a:r>
            <a:endParaRPr/>
          </a:p>
        </p:txBody>
      </p:sp>
      <p:grpSp>
        <p:nvGrpSpPr>
          <p:cNvPr id="674" name="Google Shape;674;p70"/>
          <p:cNvGrpSpPr/>
          <p:nvPr/>
        </p:nvGrpSpPr>
        <p:grpSpPr>
          <a:xfrm>
            <a:off x="3269715" y="2005973"/>
            <a:ext cx="9716569" cy="5027651"/>
            <a:chOff x="3161613" y="2429927"/>
            <a:chExt cx="9716569" cy="4403188"/>
          </a:xfrm>
        </p:grpSpPr>
        <p:sp>
          <p:nvSpPr>
            <p:cNvPr id="675" name="Google Shape;675;p70"/>
            <p:cNvSpPr/>
            <p:nvPr/>
          </p:nvSpPr>
          <p:spPr>
            <a:xfrm>
              <a:off x="3352800" y="2624567"/>
              <a:ext cx="9525382" cy="4208548"/>
            </a:xfrm>
            <a:prstGeom prst="roundRect">
              <a:avLst>
                <a:gd name="adj" fmla="val 16667"/>
              </a:avLst>
            </a:prstGeom>
            <a:noFill/>
            <a:ln w="9525" cap="flat" cmpd="sng">
              <a:solidFill>
                <a:srgbClr val="F36A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dirty="0">
                  <a:solidFill>
                    <a:srgbClr val="3F3F3F"/>
                  </a:solidFill>
                  <a:latin typeface="Open Sans"/>
                  <a:ea typeface="Open Sans"/>
                  <a:cs typeface="Open Sans"/>
                  <a:sym typeface="Open Sans"/>
                </a:rPr>
                <a:t>From Jenkins Installation document follow instructions: [https://www.jenkins.io/doc/book/installing/linux/]</a:t>
              </a:r>
              <a:endParaRPr dirty="0"/>
            </a:p>
            <a:p>
              <a:pPr marL="0" marR="0" lvl="0" indent="0" algn="ctr" rtl="0">
                <a:lnSpc>
                  <a:spcPct val="114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amazon-</a:t>
              </a:r>
              <a:r>
                <a:rPr lang="en-US" sz="2200" b="1" i="0" u="none" strike="noStrike" cap="none" dirty="0" err="1">
                  <a:solidFill>
                    <a:srgbClr val="3F3F3F"/>
                  </a:solidFill>
                  <a:latin typeface="Open Sans"/>
                  <a:ea typeface="Open Sans"/>
                  <a:cs typeface="Open Sans"/>
                  <a:sym typeface="Open Sans"/>
                </a:rPr>
                <a:t>linux</a:t>
              </a:r>
              <a:r>
                <a:rPr lang="en-US" sz="2200" b="1" i="0" u="none" strike="noStrike" cap="none" dirty="0">
                  <a:solidFill>
                    <a:srgbClr val="3F3F3F"/>
                  </a:solidFill>
                  <a:latin typeface="Open Sans"/>
                  <a:ea typeface="Open Sans"/>
                  <a:cs typeface="Open Sans"/>
                  <a:sym typeface="Open Sans"/>
                </a:rPr>
                <a:t>-extras install </a:t>
              </a:r>
              <a:r>
                <a:rPr lang="en-US" sz="2200" b="1" i="0" u="none" strike="noStrike" cap="none" dirty="0" err="1">
                  <a:solidFill>
                    <a:srgbClr val="3F3F3F"/>
                  </a:solidFill>
                  <a:latin typeface="Open Sans"/>
                  <a:ea typeface="Open Sans"/>
                  <a:cs typeface="Open Sans"/>
                  <a:sym typeface="Open Sans"/>
                </a:rPr>
                <a:t>epel</a:t>
              </a:r>
              <a:endParaRPr b="1" dirty="0"/>
            </a:p>
            <a:p>
              <a:pPr marL="0" marR="0" lvl="0" indent="0" algn="ctr" rtl="0">
                <a:lnSpc>
                  <a:spcPct val="114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yum-config-manager --enable </a:t>
              </a:r>
              <a:r>
                <a:rPr lang="en-US" sz="2200" b="1" i="0" u="none" strike="noStrike" cap="none" dirty="0" err="1">
                  <a:solidFill>
                    <a:srgbClr val="3F3F3F"/>
                  </a:solidFill>
                  <a:latin typeface="Open Sans"/>
                  <a:ea typeface="Open Sans"/>
                  <a:cs typeface="Open Sans"/>
                  <a:sym typeface="Open Sans"/>
                </a:rPr>
                <a:t>epel</a:t>
              </a:r>
              <a:endParaRPr b="1" dirty="0"/>
            </a:p>
            <a:p>
              <a:pPr marL="0" marR="0" lvl="0" indent="0" algn="ctr" rtl="0">
                <a:lnSpc>
                  <a:spcPct val="114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yum install </a:t>
              </a:r>
              <a:r>
                <a:rPr lang="en-US" sz="2200" b="1" i="0" u="none" strike="noStrike" cap="none" dirty="0" err="1">
                  <a:solidFill>
                    <a:srgbClr val="3F3F3F"/>
                  </a:solidFill>
                  <a:latin typeface="Open Sans"/>
                  <a:ea typeface="Open Sans"/>
                  <a:cs typeface="Open Sans"/>
                  <a:sym typeface="Open Sans"/>
                </a:rPr>
                <a:t>daemonize</a:t>
              </a:r>
              <a:r>
                <a:rPr lang="en-US" sz="2200" b="1" i="0" u="none" strike="noStrike" cap="none" dirty="0">
                  <a:solidFill>
                    <a:srgbClr val="3F3F3F"/>
                  </a:solidFill>
                  <a:latin typeface="Open Sans"/>
                  <a:ea typeface="Open Sans"/>
                  <a:cs typeface="Open Sans"/>
                  <a:sym typeface="Open Sans"/>
                </a:rPr>
                <a:t> -y</a:t>
              </a:r>
              <a:endParaRPr b="1" dirty="0"/>
            </a:p>
            <a:p>
              <a:pPr marL="0" marR="0" lvl="0" indent="0" algn="ctr" rtl="0">
                <a:lnSpc>
                  <a:spcPct val="114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yum install </a:t>
              </a:r>
              <a:r>
                <a:rPr lang="en-US" sz="2200" b="1" i="0" u="none" strike="noStrike" cap="none" dirty="0" err="1">
                  <a:solidFill>
                    <a:srgbClr val="3F3F3F"/>
                  </a:solidFill>
                  <a:latin typeface="Open Sans"/>
                  <a:ea typeface="Open Sans"/>
                  <a:cs typeface="Open Sans"/>
                  <a:sym typeface="Open Sans"/>
                </a:rPr>
                <a:t>jenkins</a:t>
              </a:r>
              <a:r>
                <a:rPr lang="en-US" sz="2200" b="1" i="0" u="none" strike="noStrike" cap="none" dirty="0">
                  <a:solidFill>
                    <a:srgbClr val="3F3F3F"/>
                  </a:solidFill>
                  <a:latin typeface="Open Sans"/>
                  <a:ea typeface="Open Sans"/>
                  <a:cs typeface="Open Sans"/>
                  <a:sym typeface="Open Sans"/>
                </a:rPr>
                <a:t> -y</a:t>
              </a:r>
              <a:endParaRPr b="1" dirty="0"/>
            </a:p>
            <a:p>
              <a:pPr marL="0" marR="0" lvl="0" indent="0" algn="ctr" rtl="0">
                <a:lnSpc>
                  <a:spcPct val="114000"/>
                </a:lnSpc>
                <a:spcBef>
                  <a:spcPts val="0"/>
                </a:spcBef>
                <a:spcAft>
                  <a:spcPts val="0"/>
                </a:spcAft>
                <a:buClr>
                  <a:schemeClr val="dk1"/>
                </a:buClr>
                <a:buSzPts val="14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t>
              </a:r>
              <a:r>
                <a:rPr lang="en-US" sz="2200" b="1" i="0" u="none" strike="noStrike" cap="none" dirty="0" err="1">
                  <a:solidFill>
                    <a:srgbClr val="3F3F3F"/>
                  </a:solidFill>
                  <a:latin typeface="Open Sans"/>
                  <a:ea typeface="Open Sans"/>
                  <a:cs typeface="Open Sans"/>
                  <a:sym typeface="Open Sans"/>
                </a:rPr>
                <a:t>systemctl</a:t>
              </a:r>
              <a:r>
                <a:rPr lang="en-US" sz="2200" b="1" i="0" u="none" strike="noStrike" cap="none" dirty="0">
                  <a:solidFill>
                    <a:srgbClr val="3F3F3F"/>
                  </a:solidFill>
                  <a:latin typeface="Open Sans"/>
                  <a:ea typeface="Open Sans"/>
                  <a:cs typeface="Open Sans"/>
                  <a:sym typeface="Open Sans"/>
                </a:rPr>
                <a:t> daemon-reload</a:t>
              </a:r>
              <a:endParaRPr b="1" dirty="0"/>
            </a:p>
            <a:p>
              <a:pPr marL="0" marR="0" lvl="0" indent="0" algn="ctr" rtl="0">
                <a:lnSpc>
                  <a:spcPct val="114000"/>
                </a:lnSpc>
                <a:spcBef>
                  <a:spcPts val="0"/>
                </a:spcBef>
                <a:spcAft>
                  <a:spcPts val="0"/>
                </a:spcAft>
                <a:buClr>
                  <a:schemeClr val="dk1"/>
                </a:buClr>
                <a:buSzPts val="1400"/>
                <a:buFont typeface="Arial"/>
                <a:buNone/>
              </a:pPr>
              <a:endParaRPr sz="2200" b="1" i="0" u="none" strike="noStrike" cap="none" dirty="0">
                <a:solidFill>
                  <a:srgbClr val="3F3F3F"/>
                </a:solidFill>
                <a:latin typeface="Open Sans"/>
                <a:ea typeface="Open Sans"/>
                <a:cs typeface="Open Sans"/>
                <a:sym typeface="Open Sans"/>
              </a:endParaRPr>
            </a:p>
            <a:p>
              <a:pPr marL="0" marR="0" lvl="0" indent="0" algn="ctr" rtl="0">
                <a:lnSpc>
                  <a:spcPct val="114000"/>
                </a:lnSpc>
                <a:spcBef>
                  <a:spcPts val="0"/>
                </a:spcBef>
                <a:spcAft>
                  <a:spcPts val="0"/>
                </a:spcAft>
                <a:buClr>
                  <a:schemeClr val="dk1"/>
                </a:buClr>
                <a:buSzPts val="11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t>
              </a:r>
              <a:r>
                <a:rPr lang="en-US" sz="2200" b="1" i="0" u="none" strike="noStrike" cap="none" dirty="0" err="1">
                  <a:solidFill>
                    <a:srgbClr val="3F3F3F"/>
                  </a:solidFill>
                  <a:latin typeface="Open Sans"/>
                  <a:ea typeface="Open Sans"/>
                  <a:cs typeface="Open Sans"/>
                  <a:sym typeface="Open Sans"/>
                </a:rPr>
                <a:t>systemctl</a:t>
              </a:r>
              <a:r>
                <a:rPr lang="en-US" sz="2200" b="1" i="0" u="none" strike="noStrike" cap="none" dirty="0">
                  <a:solidFill>
                    <a:srgbClr val="3F3F3F"/>
                  </a:solidFill>
                  <a:latin typeface="Open Sans"/>
                  <a:ea typeface="Open Sans"/>
                  <a:cs typeface="Open Sans"/>
                  <a:sym typeface="Open Sans"/>
                </a:rPr>
                <a:t> enable </a:t>
              </a:r>
              <a:r>
                <a:rPr lang="en-US" sz="2200" b="1" i="0" u="none" strike="noStrike" cap="none" dirty="0" err="1">
                  <a:solidFill>
                    <a:srgbClr val="3F3F3F"/>
                  </a:solidFill>
                  <a:latin typeface="Open Sans"/>
                  <a:ea typeface="Open Sans"/>
                  <a:cs typeface="Open Sans"/>
                  <a:sym typeface="Open Sans"/>
                </a:rPr>
                <a:t>jenkins</a:t>
              </a:r>
              <a:endParaRPr b="1" dirty="0"/>
            </a:p>
            <a:p>
              <a:pPr marL="0" marR="0" lvl="0" indent="0" algn="ctr" rtl="0">
                <a:lnSpc>
                  <a:spcPct val="114000"/>
                </a:lnSpc>
                <a:spcBef>
                  <a:spcPts val="0"/>
                </a:spcBef>
                <a:spcAft>
                  <a:spcPts val="0"/>
                </a:spcAft>
                <a:buClr>
                  <a:schemeClr val="dk1"/>
                </a:buClr>
                <a:buSzPts val="11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t>
              </a:r>
              <a:r>
                <a:rPr lang="en-US" sz="2200" b="1" i="0" u="none" strike="noStrike" cap="none" dirty="0" err="1">
                  <a:solidFill>
                    <a:srgbClr val="3F3F3F"/>
                  </a:solidFill>
                  <a:latin typeface="Open Sans"/>
                  <a:ea typeface="Open Sans"/>
                  <a:cs typeface="Open Sans"/>
                  <a:sym typeface="Open Sans"/>
                </a:rPr>
                <a:t>systemctl</a:t>
              </a:r>
              <a:r>
                <a:rPr lang="en-US" sz="2200" b="1" i="0" u="none" strike="noStrike" cap="none" dirty="0">
                  <a:solidFill>
                    <a:srgbClr val="3F3F3F"/>
                  </a:solidFill>
                  <a:latin typeface="Open Sans"/>
                  <a:ea typeface="Open Sans"/>
                  <a:cs typeface="Open Sans"/>
                  <a:sym typeface="Open Sans"/>
                </a:rPr>
                <a:t> start </a:t>
              </a:r>
              <a:r>
                <a:rPr lang="en-US" sz="2200" b="1" i="0" u="none" strike="noStrike" cap="none" dirty="0" err="1">
                  <a:solidFill>
                    <a:srgbClr val="3F3F3F"/>
                  </a:solidFill>
                  <a:latin typeface="Open Sans"/>
                  <a:ea typeface="Open Sans"/>
                  <a:cs typeface="Open Sans"/>
                  <a:sym typeface="Open Sans"/>
                </a:rPr>
                <a:t>jenkins</a:t>
              </a:r>
              <a:endParaRPr b="1" dirty="0"/>
            </a:p>
            <a:p>
              <a:pPr marL="0" marR="0" lvl="0" indent="0" algn="ctr" rtl="0">
                <a:lnSpc>
                  <a:spcPct val="114000"/>
                </a:lnSpc>
                <a:spcBef>
                  <a:spcPts val="0"/>
                </a:spcBef>
                <a:spcAft>
                  <a:spcPts val="0"/>
                </a:spcAft>
                <a:buClr>
                  <a:schemeClr val="dk1"/>
                </a:buClr>
                <a:buSzPts val="1100"/>
                <a:buFont typeface="Arial"/>
                <a:buNone/>
              </a:pPr>
              <a:r>
                <a:rPr lang="en-US" sz="2200" b="1" i="0" u="none" strike="noStrike" cap="none" dirty="0" err="1">
                  <a:solidFill>
                    <a:srgbClr val="3F3F3F"/>
                  </a:solidFill>
                  <a:latin typeface="Open Sans"/>
                  <a:ea typeface="Open Sans"/>
                  <a:cs typeface="Open Sans"/>
                  <a:sym typeface="Open Sans"/>
                </a:rPr>
                <a:t>sudo</a:t>
              </a:r>
              <a:r>
                <a:rPr lang="en-US" sz="2200" b="1" i="0" u="none" strike="noStrike" cap="none" dirty="0">
                  <a:solidFill>
                    <a:srgbClr val="3F3F3F"/>
                  </a:solidFill>
                  <a:latin typeface="Open Sans"/>
                  <a:ea typeface="Open Sans"/>
                  <a:cs typeface="Open Sans"/>
                  <a:sym typeface="Open Sans"/>
                </a:rPr>
                <a:t> </a:t>
              </a:r>
              <a:r>
                <a:rPr lang="en-US" sz="2200" b="1" i="0" u="none" strike="noStrike" cap="none" dirty="0" err="1">
                  <a:solidFill>
                    <a:srgbClr val="3F3F3F"/>
                  </a:solidFill>
                  <a:latin typeface="Open Sans"/>
                  <a:ea typeface="Open Sans"/>
                  <a:cs typeface="Open Sans"/>
                  <a:sym typeface="Open Sans"/>
                </a:rPr>
                <a:t>systemctl</a:t>
              </a:r>
              <a:r>
                <a:rPr lang="en-US" sz="2200" b="1" i="0" u="none" strike="noStrike" cap="none" dirty="0">
                  <a:solidFill>
                    <a:srgbClr val="3F3F3F"/>
                  </a:solidFill>
                  <a:latin typeface="Open Sans"/>
                  <a:ea typeface="Open Sans"/>
                  <a:cs typeface="Open Sans"/>
                  <a:sym typeface="Open Sans"/>
                </a:rPr>
                <a:t> status </a:t>
              </a:r>
              <a:r>
                <a:rPr lang="en-US" sz="2200" b="1" i="0" u="none" strike="noStrike" cap="none" dirty="0" err="1">
                  <a:solidFill>
                    <a:srgbClr val="3F3F3F"/>
                  </a:solidFill>
                  <a:latin typeface="Open Sans"/>
                  <a:ea typeface="Open Sans"/>
                  <a:cs typeface="Open Sans"/>
                  <a:sym typeface="Open Sans"/>
                </a:rPr>
                <a:t>jenkins</a:t>
              </a:r>
              <a:endParaRPr b="1" dirty="0"/>
            </a:p>
          </p:txBody>
        </p:sp>
        <p:sp>
          <p:nvSpPr>
            <p:cNvPr id="676" name="Google Shape;676;p70"/>
            <p:cNvSpPr/>
            <p:nvPr/>
          </p:nvSpPr>
          <p:spPr>
            <a:xfrm>
              <a:off x="3161613" y="2429927"/>
              <a:ext cx="720000" cy="720000"/>
            </a:xfrm>
            <a:prstGeom prst="flowChartConnector">
              <a:avLst/>
            </a:prstGeom>
            <a:solidFill>
              <a:srgbClr val="F36A22"/>
            </a:solidFill>
            <a:ln w="19050" cap="flat" cmpd="sng">
              <a:solidFill>
                <a:srgbClr val="F36A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6</a:t>
              </a:r>
              <a:endParaRPr sz="2200" b="1" i="0" u="none" strike="noStrike" cap="none">
                <a:solidFill>
                  <a:schemeClr val="lt1"/>
                </a:solidFill>
                <a:latin typeface="Open Sans"/>
                <a:ea typeface="Open Sans"/>
                <a:cs typeface="Open Sans"/>
                <a:sym typeface="Open Sans"/>
              </a:endParaRPr>
            </a:p>
          </p:txBody>
        </p:sp>
      </p:grpSp>
      <p:pic>
        <p:nvPicPr>
          <p:cNvPr id="677" name="Google Shape;677;p70"/>
          <p:cNvPicPr preferRelativeResize="0"/>
          <p:nvPr/>
        </p:nvPicPr>
        <p:blipFill rotWithShape="1">
          <a:blip r:embed="rId3">
            <a:alphaModFix/>
          </a:blip>
          <a:srcRect t="6807" b="6798"/>
          <a:stretch/>
        </p:blipFill>
        <p:spPr>
          <a:xfrm>
            <a:off x="3891909" y="889500"/>
            <a:ext cx="8770757" cy="9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Jenkins on EC2 Instance</a:t>
            </a:r>
            <a:endParaRPr/>
          </a:p>
        </p:txBody>
      </p:sp>
      <p:pic>
        <p:nvPicPr>
          <p:cNvPr id="683" name="Google Shape;683;p71"/>
          <p:cNvPicPr preferRelativeResize="0"/>
          <p:nvPr/>
        </p:nvPicPr>
        <p:blipFill rotWithShape="1">
          <a:blip r:embed="rId3">
            <a:alphaModFix/>
          </a:blip>
          <a:srcRect/>
          <a:stretch/>
        </p:blipFill>
        <p:spPr>
          <a:xfrm>
            <a:off x="3388585" y="2036579"/>
            <a:ext cx="9478830" cy="5265680"/>
          </a:xfrm>
          <a:prstGeom prst="rect">
            <a:avLst/>
          </a:prstGeom>
          <a:noFill/>
          <a:ln>
            <a:noFill/>
          </a:ln>
        </p:spPr>
      </p:pic>
      <p:sp>
        <p:nvSpPr>
          <p:cNvPr id="684" name="Google Shape;684;p71"/>
          <p:cNvSpPr/>
          <p:nvPr/>
        </p:nvSpPr>
        <p:spPr>
          <a:xfrm>
            <a:off x="3232597" y="2232049"/>
            <a:ext cx="9736428" cy="4968958"/>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85" name="Google Shape;685;p71"/>
          <p:cNvPicPr preferRelativeResize="0"/>
          <p:nvPr/>
        </p:nvPicPr>
        <p:blipFill rotWithShape="1">
          <a:blip r:embed="rId4">
            <a:alphaModFix/>
          </a:blip>
          <a:srcRect t="6807" b="6798"/>
          <a:stretch/>
        </p:blipFill>
        <p:spPr>
          <a:xfrm>
            <a:off x="3891909" y="889500"/>
            <a:ext cx="8770757" cy="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8"/>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rPr>
              <a:t>Before we begin, let’s recall what we have covered till now:</a:t>
            </a:r>
            <a:endParaRPr/>
          </a:p>
        </p:txBody>
      </p:sp>
      <p:pic>
        <p:nvPicPr>
          <p:cNvPr id="337" name="Google Shape;337;p18" descr="Download MySQL Logo in SVG Vector or PNG File Format - Logo.wine"/>
          <p:cNvPicPr preferRelativeResize="0"/>
          <p:nvPr/>
        </p:nvPicPr>
        <p:blipFill rotWithShape="1">
          <a:blip r:embed="rId3">
            <a:alphaModFix/>
          </a:blip>
          <a:srcRect/>
          <a:stretch/>
        </p:blipFill>
        <p:spPr>
          <a:xfrm>
            <a:off x="8416953" y="2989743"/>
            <a:ext cx="2130849" cy="1417983"/>
          </a:xfrm>
          <a:prstGeom prst="rect">
            <a:avLst/>
          </a:prstGeom>
          <a:noFill/>
          <a:ln>
            <a:noFill/>
          </a:ln>
        </p:spPr>
      </p:pic>
      <p:pic>
        <p:nvPicPr>
          <p:cNvPr id="338" name="Google Shape;338;p18"/>
          <p:cNvPicPr preferRelativeResize="0"/>
          <p:nvPr/>
        </p:nvPicPr>
        <p:blipFill rotWithShape="1">
          <a:blip r:embed="rId4">
            <a:alphaModFix/>
          </a:blip>
          <a:srcRect/>
          <a:stretch/>
        </p:blipFill>
        <p:spPr>
          <a:xfrm>
            <a:off x="11445472" y="3194841"/>
            <a:ext cx="1118389" cy="1185159"/>
          </a:xfrm>
          <a:prstGeom prst="rect">
            <a:avLst/>
          </a:prstGeom>
          <a:noFill/>
          <a:ln>
            <a:noFill/>
          </a:ln>
        </p:spPr>
      </p:pic>
      <p:grpSp>
        <p:nvGrpSpPr>
          <p:cNvPr id="339" name="Google Shape;339;p18"/>
          <p:cNvGrpSpPr/>
          <p:nvPr/>
        </p:nvGrpSpPr>
        <p:grpSpPr>
          <a:xfrm>
            <a:off x="3326012" y="3230482"/>
            <a:ext cx="1847731" cy="1796194"/>
            <a:chOff x="2141083" y="3343897"/>
            <a:chExt cx="1847731" cy="1796194"/>
          </a:xfrm>
        </p:grpSpPr>
        <p:pic>
          <p:nvPicPr>
            <p:cNvPr id="340" name="Google Shape;340;p18"/>
            <p:cNvPicPr preferRelativeResize="0"/>
            <p:nvPr/>
          </p:nvPicPr>
          <p:blipFill rotWithShape="1">
            <a:blip r:embed="rId5">
              <a:alphaModFix/>
            </a:blip>
            <a:srcRect/>
            <a:stretch/>
          </p:blipFill>
          <p:spPr>
            <a:xfrm>
              <a:off x="2426740" y="3343897"/>
              <a:ext cx="1204686" cy="1204686"/>
            </a:xfrm>
            <a:prstGeom prst="rect">
              <a:avLst/>
            </a:prstGeom>
            <a:noFill/>
            <a:ln>
              <a:noFill/>
            </a:ln>
          </p:spPr>
        </p:pic>
        <p:sp>
          <p:nvSpPr>
            <p:cNvPr id="341" name="Google Shape;341;p18"/>
            <p:cNvSpPr txBox="1"/>
            <p:nvPr/>
          </p:nvSpPr>
          <p:spPr>
            <a:xfrm>
              <a:off x="2141083" y="4685415"/>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Agile</a:t>
              </a:r>
              <a:endParaRPr sz="2200" b="0" i="0" u="none" strike="noStrike" cap="none" dirty="0">
                <a:solidFill>
                  <a:srgbClr val="3F3F3F"/>
                </a:solidFill>
                <a:latin typeface="Open Sans"/>
                <a:ea typeface="Open Sans"/>
                <a:cs typeface="Open Sans"/>
                <a:sym typeface="Open Sans"/>
              </a:endParaRPr>
            </a:p>
          </p:txBody>
        </p:sp>
      </p:grpSp>
      <p:grpSp>
        <p:nvGrpSpPr>
          <p:cNvPr id="342" name="Google Shape;342;p18"/>
          <p:cNvGrpSpPr/>
          <p:nvPr/>
        </p:nvGrpSpPr>
        <p:grpSpPr>
          <a:xfrm>
            <a:off x="6050914" y="3237566"/>
            <a:ext cx="1847731" cy="1754464"/>
            <a:chOff x="5231027" y="3266204"/>
            <a:chExt cx="1847731" cy="1754464"/>
          </a:xfrm>
        </p:grpSpPr>
        <p:pic>
          <p:nvPicPr>
            <p:cNvPr id="343" name="Google Shape;343;p18"/>
            <p:cNvPicPr preferRelativeResize="0"/>
            <p:nvPr/>
          </p:nvPicPr>
          <p:blipFill rotWithShape="1">
            <a:blip r:embed="rId6">
              <a:alphaModFix/>
            </a:blip>
            <a:srcRect/>
            <a:stretch/>
          </p:blipFill>
          <p:spPr>
            <a:xfrm>
              <a:off x="5538010" y="3266204"/>
              <a:ext cx="1105169" cy="1105169"/>
            </a:xfrm>
            <a:prstGeom prst="rect">
              <a:avLst/>
            </a:prstGeom>
            <a:noFill/>
            <a:ln>
              <a:noFill/>
            </a:ln>
          </p:spPr>
        </p:pic>
        <p:sp>
          <p:nvSpPr>
            <p:cNvPr id="344" name="Google Shape;344;p18"/>
            <p:cNvSpPr txBox="1"/>
            <p:nvPr/>
          </p:nvSpPr>
          <p:spPr>
            <a:xfrm>
              <a:off x="5231027" y="4565992"/>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Git</a:t>
              </a:r>
              <a:endParaRPr dirty="0"/>
            </a:p>
          </p:txBody>
        </p:sp>
      </p:grpSp>
      <p:sp>
        <p:nvSpPr>
          <p:cNvPr id="345" name="Google Shape;345;p18"/>
          <p:cNvSpPr txBox="1"/>
          <p:nvPr/>
        </p:nvSpPr>
        <p:spPr>
          <a:xfrm>
            <a:off x="8532602" y="4530930"/>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SQL</a:t>
            </a:r>
            <a:endParaRPr/>
          </a:p>
        </p:txBody>
      </p:sp>
      <p:sp>
        <p:nvSpPr>
          <p:cNvPr id="346" name="Google Shape;346;p18"/>
          <p:cNvSpPr txBox="1"/>
          <p:nvPr/>
        </p:nvSpPr>
        <p:spPr>
          <a:xfrm>
            <a:off x="11192200" y="4519944"/>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Angular</a:t>
            </a:r>
            <a:endParaRPr/>
          </a:p>
        </p:txBody>
      </p:sp>
      <p:grpSp>
        <p:nvGrpSpPr>
          <p:cNvPr id="347" name="Google Shape;347;p18"/>
          <p:cNvGrpSpPr/>
          <p:nvPr/>
        </p:nvGrpSpPr>
        <p:grpSpPr>
          <a:xfrm>
            <a:off x="3223367" y="5565542"/>
            <a:ext cx="1847731" cy="2192483"/>
            <a:chOff x="2694341" y="5670425"/>
            <a:chExt cx="1847731" cy="2192483"/>
          </a:xfrm>
        </p:grpSpPr>
        <p:pic>
          <p:nvPicPr>
            <p:cNvPr id="348" name="Google Shape;348;p18"/>
            <p:cNvPicPr preferRelativeResize="0"/>
            <p:nvPr/>
          </p:nvPicPr>
          <p:blipFill rotWithShape="1">
            <a:blip r:embed="rId7">
              <a:alphaModFix/>
            </a:blip>
            <a:srcRect r="57760"/>
            <a:stretch/>
          </p:blipFill>
          <p:spPr>
            <a:xfrm>
              <a:off x="3113661" y="5670425"/>
              <a:ext cx="1009093" cy="1514428"/>
            </a:xfrm>
            <a:prstGeom prst="rect">
              <a:avLst/>
            </a:prstGeom>
            <a:noFill/>
            <a:ln>
              <a:noFill/>
            </a:ln>
          </p:spPr>
        </p:pic>
        <p:sp>
          <p:nvSpPr>
            <p:cNvPr id="349" name="Google Shape;349;p18"/>
            <p:cNvSpPr txBox="1"/>
            <p:nvPr/>
          </p:nvSpPr>
          <p:spPr>
            <a:xfrm>
              <a:off x="2694341" y="7408232"/>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HTML</a:t>
              </a:r>
              <a:endParaRPr sz="2200" b="0" i="0" u="none" strike="noStrike" cap="none">
                <a:solidFill>
                  <a:srgbClr val="3F3F3F"/>
                </a:solidFill>
                <a:latin typeface="Open Sans"/>
                <a:ea typeface="Open Sans"/>
                <a:cs typeface="Open Sans"/>
                <a:sym typeface="Open Sans"/>
              </a:endParaRPr>
            </a:p>
          </p:txBody>
        </p:sp>
      </p:grpSp>
      <p:grpSp>
        <p:nvGrpSpPr>
          <p:cNvPr id="350" name="Google Shape;350;p18"/>
          <p:cNvGrpSpPr/>
          <p:nvPr/>
        </p:nvGrpSpPr>
        <p:grpSpPr>
          <a:xfrm>
            <a:off x="5847506" y="5602929"/>
            <a:ext cx="1847731" cy="2136363"/>
            <a:chOff x="5817103" y="5721053"/>
            <a:chExt cx="1847731" cy="2136363"/>
          </a:xfrm>
        </p:grpSpPr>
        <p:pic>
          <p:nvPicPr>
            <p:cNvPr id="351" name="Google Shape;351;p18"/>
            <p:cNvPicPr preferRelativeResize="0"/>
            <p:nvPr/>
          </p:nvPicPr>
          <p:blipFill rotWithShape="1">
            <a:blip r:embed="rId7">
              <a:alphaModFix/>
            </a:blip>
            <a:srcRect l="43867" r="9025"/>
            <a:stretch/>
          </p:blipFill>
          <p:spPr>
            <a:xfrm>
              <a:off x="6280267" y="5721053"/>
              <a:ext cx="1105169" cy="1487239"/>
            </a:xfrm>
            <a:prstGeom prst="rect">
              <a:avLst/>
            </a:prstGeom>
            <a:noFill/>
            <a:ln>
              <a:noFill/>
            </a:ln>
          </p:spPr>
        </p:pic>
        <p:sp>
          <p:nvSpPr>
            <p:cNvPr id="352" name="Google Shape;352;p18"/>
            <p:cNvSpPr txBox="1"/>
            <p:nvPr/>
          </p:nvSpPr>
          <p:spPr>
            <a:xfrm>
              <a:off x="5817103" y="7402740"/>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CSS</a:t>
              </a:r>
              <a:endParaRPr sz="2200" b="0" i="0" u="none" strike="noStrike" cap="none">
                <a:solidFill>
                  <a:srgbClr val="3F3F3F"/>
                </a:solidFill>
                <a:latin typeface="Open Sans"/>
                <a:ea typeface="Open Sans"/>
                <a:cs typeface="Open Sans"/>
                <a:sym typeface="Open Sans"/>
              </a:endParaRPr>
            </a:p>
          </p:txBody>
        </p:sp>
      </p:grpSp>
      <p:grpSp>
        <p:nvGrpSpPr>
          <p:cNvPr id="353" name="Google Shape;353;p18"/>
          <p:cNvGrpSpPr/>
          <p:nvPr/>
        </p:nvGrpSpPr>
        <p:grpSpPr>
          <a:xfrm>
            <a:off x="8430261" y="5628165"/>
            <a:ext cx="1847731" cy="2190473"/>
            <a:chOff x="8978171" y="5670425"/>
            <a:chExt cx="1847731" cy="2190473"/>
          </a:xfrm>
        </p:grpSpPr>
        <p:pic>
          <p:nvPicPr>
            <p:cNvPr id="354" name="Google Shape;354;p18"/>
            <p:cNvPicPr preferRelativeResize="0"/>
            <p:nvPr/>
          </p:nvPicPr>
          <p:blipFill rotWithShape="1">
            <a:blip r:embed="rId8">
              <a:alphaModFix/>
            </a:blip>
            <a:srcRect/>
            <a:stretch/>
          </p:blipFill>
          <p:spPr>
            <a:xfrm>
              <a:off x="9376636" y="5670425"/>
              <a:ext cx="1009093" cy="1421258"/>
            </a:xfrm>
            <a:prstGeom prst="rect">
              <a:avLst/>
            </a:prstGeom>
            <a:noFill/>
            <a:ln>
              <a:noFill/>
            </a:ln>
          </p:spPr>
        </p:pic>
        <p:sp>
          <p:nvSpPr>
            <p:cNvPr id="355" name="Google Shape;355;p18"/>
            <p:cNvSpPr txBox="1"/>
            <p:nvPr/>
          </p:nvSpPr>
          <p:spPr>
            <a:xfrm>
              <a:off x="8978171" y="7406222"/>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JavaScript</a:t>
              </a:r>
              <a:endParaRPr sz="2200" b="0" i="0" u="none" strike="noStrike" cap="none">
                <a:solidFill>
                  <a:srgbClr val="3F3F3F"/>
                </a:solidFill>
                <a:latin typeface="Open Sans"/>
                <a:ea typeface="Open Sans"/>
                <a:cs typeface="Open Sans"/>
                <a:sym typeface="Open Sans"/>
              </a:endParaRPr>
            </a:p>
          </p:txBody>
        </p:sp>
      </p:grpSp>
      <p:grpSp>
        <p:nvGrpSpPr>
          <p:cNvPr id="356" name="Google Shape;356;p18"/>
          <p:cNvGrpSpPr/>
          <p:nvPr/>
        </p:nvGrpSpPr>
        <p:grpSpPr>
          <a:xfrm>
            <a:off x="11054400" y="5318518"/>
            <a:ext cx="1847731" cy="2510782"/>
            <a:chOff x="3629796" y="2660183"/>
            <a:chExt cx="1847731" cy="2510782"/>
          </a:xfrm>
        </p:grpSpPr>
        <p:sp>
          <p:nvSpPr>
            <p:cNvPr id="357" name="Google Shape;357;p18"/>
            <p:cNvSpPr txBox="1"/>
            <p:nvPr/>
          </p:nvSpPr>
          <p:spPr>
            <a:xfrm>
              <a:off x="3629796" y="4716289"/>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CoreJava</a:t>
              </a:r>
              <a:endParaRPr sz="2200" b="0" i="0" u="none" strike="noStrike" cap="none">
                <a:solidFill>
                  <a:srgbClr val="3F3F3F"/>
                </a:solidFill>
                <a:latin typeface="Open Sans"/>
                <a:ea typeface="Open Sans"/>
                <a:cs typeface="Open Sans"/>
                <a:sym typeface="Open Sans"/>
              </a:endParaRPr>
            </a:p>
          </p:txBody>
        </p:sp>
        <p:pic>
          <p:nvPicPr>
            <p:cNvPr id="358" name="Google Shape;358;p18"/>
            <p:cNvPicPr preferRelativeResize="0"/>
            <p:nvPr/>
          </p:nvPicPr>
          <p:blipFill rotWithShape="1">
            <a:blip r:embed="rId9">
              <a:alphaModFix/>
            </a:blip>
            <a:srcRect/>
            <a:stretch/>
          </p:blipFill>
          <p:spPr>
            <a:xfrm>
              <a:off x="4003799" y="2660183"/>
              <a:ext cx="1152525" cy="177165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Jenkins on EC2</a:t>
            </a:r>
            <a:endParaRPr/>
          </a:p>
        </p:txBody>
      </p:sp>
      <p:sp>
        <p:nvSpPr>
          <p:cNvPr id="691" name="Google Shape;691;p72"/>
          <p:cNvSpPr/>
          <p:nvPr/>
        </p:nvSpPr>
        <p:spPr>
          <a:xfrm>
            <a:off x="2265353" y="1331913"/>
            <a:ext cx="11652270" cy="992833"/>
          </a:xfrm>
          <a:prstGeom prst="roundRect">
            <a:avLst>
              <a:gd name="adj" fmla="val 16667"/>
            </a:avLst>
          </a:prstGeom>
          <a:solidFill>
            <a:srgbClr val="F36A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Edit</a:t>
            </a:r>
            <a:r>
              <a:rPr lang="en-US" sz="2200" b="0" i="0" u="none" strike="noStrike" cap="none" dirty="0">
                <a:solidFill>
                  <a:schemeClr val="lt1"/>
                </a:solidFill>
                <a:latin typeface="Open Sans"/>
                <a:ea typeface="Open Sans"/>
                <a:cs typeface="Open Sans"/>
                <a:sym typeface="Open Sans"/>
              </a:rPr>
              <a:t> the Inbound rules of security group associated to EC2 instance</a:t>
            </a:r>
            <a:endParaRPr dirty="0"/>
          </a:p>
          <a:p>
            <a:pPr marL="0" marR="0" lvl="0" indent="0" algn="ctr" rtl="0">
              <a:lnSpc>
                <a:spcPct val="114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 by opening port 8080 so that Jenkins can run</a:t>
            </a:r>
            <a:r>
              <a:rPr lang="en-US" sz="2400" b="0" i="0" u="none" strike="noStrike" cap="none" dirty="0">
                <a:solidFill>
                  <a:schemeClr val="lt1"/>
                </a:solidFill>
                <a:latin typeface="Arial"/>
                <a:ea typeface="Arial"/>
                <a:cs typeface="Arial"/>
                <a:sym typeface="Arial"/>
              </a:rPr>
              <a:t>.</a:t>
            </a:r>
            <a:endParaRPr sz="2200" b="0" i="0" u="none" strike="noStrike" cap="none" dirty="0">
              <a:solidFill>
                <a:schemeClr val="lt1"/>
              </a:solidFill>
              <a:latin typeface="Open Sans"/>
              <a:ea typeface="Open Sans"/>
              <a:cs typeface="Open Sans"/>
              <a:sym typeface="Open Sans"/>
            </a:endParaRPr>
          </a:p>
        </p:txBody>
      </p:sp>
      <p:pic>
        <p:nvPicPr>
          <p:cNvPr id="692" name="Google Shape;692;p72"/>
          <p:cNvPicPr preferRelativeResize="0"/>
          <p:nvPr/>
        </p:nvPicPr>
        <p:blipFill rotWithShape="1">
          <a:blip r:embed="rId3">
            <a:alphaModFix/>
          </a:blip>
          <a:srcRect b="6194"/>
          <a:stretch/>
        </p:blipFill>
        <p:spPr>
          <a:xfrm>
            <a:off x="2817105" y="2791548"/>
            <a:ext cx="10621789" cy="5417416"/>
          </a:xfrm>
          <a:prstGeom prst="rect">
            <a:avLst/>
          </a:prstGeom>
          <a:noFill/>
          <a:ln w="9525" cap="flat" cmpd="sng">
            <a:solidFill>
              <a:schemeClr val="dk1"/>
            </a:solidFill>
            <a:prstDash val="solid"/>
            <a:round/>
            <a:headEnd type="none" w="sm" len="sm"/>
            <a:tailEnd type="none" w="sm" len="sm"/>
          </a:ln>
        </p:spPr>
      </p:pic>
      <p:sp>
        <p:nvSpPr>
          <p:cNvPr id="693" name="Google Shape;693;p72"/>
          <p:cNvSpPr/>
          <p:nvPr/>
        </p:nvSpPr>
        <p:spPr>
          <a:xfrm>
            <a:off x="3013655" y="4417453"/>
            <a:ext cx="10303100" cy="2614412"/>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94" name="Google Shape;694;p72"/>
          <p:cNvPicPr preferRelativeResize="0"/>
          <p:nvPr/>
        </p:nvPicPr>
        <p:blipFill rotWithShape="1">
          <a:blip r:embed="rId4">
            <a:alphaModFix/>
          </a:blip>
          <a:srcRect t="6807" b="6798"/>
          <a:stretch/>
        </p:blipFill>
        <p:spPr>
          <a:xfrm>
            <a:off x="4891564" y="889500"/>
            <a:ext cx="6771446" cy="9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Access Jenkins on Port 8080 of EC2</a:t>
            </a:r>
            <a:endParaRPr/>
          </a:p>
        </p:txBody>
      </p:sp>
      <p:sp>
        <p:nvSpPr>
          <p:cNvPr id="700" name="Google Shape;700;p73"/>
          <p:cNvSpPr/>
          <p:nvPr/>
        </p:nvSpPr>
        <p:spPr>
          <a:xfrm>
            <a:off x="2392232" y="1331913"/>
            <a:ext cx="11367515" cy="960017"/>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From here, proceed by logging into the Jenkins with the </a:t>
            </a:r>
            <a:r>
              <a:rPr lang="en-US" sz="2200" b="1" i="0" u="none" strike="noStrike" cap="none" dirty="0">
                <a:solidFill>
                  <a:schemeClr val="lt1"/>
                </a:solidFill>
                <a:latin typeface="Open Sans"/>
                <a:ea typeface="Open Sans"/>
                <a:cs typeface="Open Sans"/>
                <a:sym typeface="Open Sans"/>
              </a:rPr>
              <a:t>initial password.</a:t>
            </a:r>
            <a:endParaRPr b="1" dirty="0"/>
          </a:p>
        </p:txBody>
      </p:sp>
      <p:pic>
        <p:nvPicPr>
          <p:cNvPr id="701" name="Google Shape;701;p73"/>
          <p:cNvPicPr preferRelativeResize="0"/>
          <p:nvPr/>
        </p:nvPicPr>
        <p:blipFill rotWithShape="1">
          <a:blip r:embed="rId3">
            <a:alphaModFix/>
          </a:blip>
          <a:srcRect/>
          <a:stretch/>
        </p:blipFill>
        <p:spPr>
          <a:xfrm>
            <a:off x="3323814" y="2709429"/>
            <a:ext cx="9608372" cy="5460772"/>
          </a:xfrm>
          <a:prstGeom prst="rect">
            <a:avLst/>
          </a:prstGeom>
          <a:noFill/>
          <a:ln w="9525" cap="flat" cmpd="sng">
            <a:solidFill>
              <a:schemeClr val="dk1"/>
            </a:solidFill>
            <a:prstDash val="solid"/>
            <a:round/>
            <a:headEnd type="none" w="sm" len="sm"/>
            <a:tailEnd type="none" w="sm" len="sm"/>
          </a:ln>
        </p:spPr>
      </p:pic>
      <p:pic>
        <p:nvPicPr>
          <p:cNvPr id="702" name="Google Shape;702;p73"/>
          <p:cNvPicPr preferRelativeResize="0"/>
          <p:nvPr/>
        </p:nvPicPr>
        <p:blipFill rotWithShape="1">
          <a:blip r:embed="rId4">
            <a:alphaModFix/>
          </a:blip>
          <a:srcRect t="6807" b="6798"/>
          <a:stretch/>
        </p:blipFill>
        <p:spPr>
          <a:xfrm>
            <a:off x="3803762" y="895146"/>
            <a:ext cx="8947050" cy="9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Access Jenkins on Port 8080 of EC2</a:t>
            </a:r>
            <a:endParaRPr/>
          </a:p>
        </p:txBody>
      </p:sp>
      <p:sp>
        <p:nvSpPr>
          <p:cNvPr id="708" name="Google Shape;708;p74"/>
          <p:cNvSpPr/>
          <p:nvPr/>
        </p:nvSpPr>
        <p:spPr>
          <a:xfrm>
            <a:off x="5556109" y="1337843"/>
            <a:ext cx="5143781" cy="909251"/>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800"/>
              <a:buFont typeface="Arial"/>
              <a:buNone/>
            </a:pPr>
            <a:r>
              <a:rPr lang="en-US" sz="2200" b="0" i="0" u="none" strike="noStrike" cap="none" dirty="0">
                <a:solidFill>
                  <a:schemeClr val="lt1"/>
                </a:solidFill>
                <a:latin typeface="Open Sans"/>
                <a:ea typeface="Open Sans"/>
                <a:cs typeface="Open Sans"/>
                <a:sym typeface="Open Sans"/>
              </a:rPr>
              <a:t>Create a </a:t>
            </a:r>
            <a:r>
              <a:rPr lang="en-US" sz="2200" b="1" i="0" u="none" strike="noStrike" cap="none" dirty="0">
                <a:solidFill>
                  <a:schemeClr val="lt1"/>
                </a:solidFill>
                <a:latin typeface="Open Sans"/>
                <a:ea typeface="Open Sans"/>
                <a:cs typeface="Open Sans"/>
                <a:sym typeface="Open Sans"/>
              </a:rPr>
              <a:t>new user.</a:t>
            </a:r>
            <a:endParaRPr b="1" dirty="0"/>
          </a:p>
        </p:txBody>
      </p:sp>
      <p:pic>
        <p:nvPicPr>
          <p:cNvPr id="709" name="Google Shape;709;p74"/>
          <p:cNvPicPr preferRelativeResize="0"/>
          <p:nvPr/>
        </p:nvPicPr>
        <p:blipFill rotWithShape="1">
          <a:blip r:embed="rId3">
            <a:alphaModFix/>
          </a:blip>
          <a:srcRect/>
          <a:stretch/>
        </p:blipFill>
        <p:spPr>
          <a:xfrm>
            <a:off x="3450348" y="2510299"/>
            <a:ext cx="9355184" cy="5744201"/>
          </a:xfrm>
          <a:prstGeom prst="rect">
            <a:avLst/>
          </a:prstGeom>
          <a:noFill/>
          <a:ln w="9525" cap="flat" cmpd="sng">
            <a:solidFill>
              <a:schemeClr val="dk1"/>
            </a:solidFill>
            <a:prstDash val="solid"/>
            <a:round/>
            <a:headEnd type="none" w="sm" len="sm"/>
            <a:tailEnd type="none" w="sm" len="sm"/>
          </a:ln>
        </p:spPr>
      </p:pic>
      <p:sp>
        <p:nvSpPr>
          <p:cNvPr id="710" name="Google Shape;710;p74"/>
          <p:cNvSpPr/>
          <p:nvPr/>
        </p:nvSpPr>
        <p:spPr>
          <a:xfrm>
            <a:off x="5370488" y="3505183"/>
            <a:ext cx="4700789" cy="1854558"/>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11" name="Google Shape;711;p74"/>
          <p:cNvPicPr preferRelativeResize="0"/>
          <p:nvPr/>
        </p:nvPicPr>
        <p:blipFill rotWithShape="1">
          <a:blip r:embed="rId4">
            <a:alphaModFix/>
          </a:blip>
          <a:srcRect t="6807" b="6798"/>
          <a:stretch/>
        </p:blipFill>
        <p:spPr>
          <a:xfrm>
            <a:off x="3803762" y="895146"/>
            <a:ext cx="8947050" cy="9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Configure Jenkins on EC2</a:t>
            </a:r>
            <a:endParaRPr/>
          </a:p>
        </p:txBody>
      </p:sp>
      <p:sp>
        <p:nvSpPr>
          <p:cNvPr id="717" name="Google Shape;717;p75"/>
          <p:cNvSpPr/>
          <p:nvPr/>
        </p:nvSpPr>
        <p:spPr>
          <a:xfrm>
            <a:off x="4327385" y="1421547"/>
            <a:ext cx="7601229" cy="687301"/>
          </a:xfrm>
          <a:prstGeom prst="roundRect">
            <a:avLst>
              <a:gd name="adj" fmla="val 16667"/>
            </a:avLst>
          </a:prstGeom>
          <a:solidFill>
            <a:srgbClr val="F36A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Jenkins is ready to be used on EC2 now</a:t>
            </a:r>
            <a:r>
              <a:rPr lang="en-US" sz="2400" b="0" i="0" u="none" strike="noStrike" cap="none">
                <a:solidFill>
                  <a:schemeClr val="lt1"/>
                </a:solidFill>
                <a:latin typeface="Arial"/>
                <a:ea typeface="Arial"/>
                <a:cs typeface="Arial"/>
                <a:sym typeface="Arial"/>
              </a:rPr>
              <a:t>.</a:t>
            </a:r>
            <a:endParaRPr sz="2200" b="0" i="0" u="none" strike="noStrike" cap="none">
              <a:solidFill>
                <a:schemeClr val="lt1"/>
              </a:solidFill>
              <a:latin typeface="Open Sans"/>
              <a:ea typeface="Open Sans"/>
              <a:cs typeface="Open Sans"/>
              <a:sym typeface="Open Sans"/>
            </a:endParaRPr>
          </a:p>
        </p:txBody>
      </p:sp>
      <p:pic>
        <p:nvPicPr>
          <p:cNvPr id="718" name="Google Shape;718;p75"/>
          <p:cNvPicPr preferRelativeResize="0"/>
          <p:nvPr/>
        </p:nvPicPr>
        <p:blipFill rotWithShape="1">
          <a:blip r:embed="rId3">
            <a:alphaModFix/>
          </a:blip>
          <a:srcRect b="7551"/>
          <a:stretch/>
        </p:blipFill>
        <p:spPr>
          <a:xfrm>
            <a:off x="2948666" y="2732658"/>
            <a:ext cx="10358668" cy="5476305"/>
          </a:xfrm>
          <a:prstGeom prst="rect">
            <a:avLst/>
          </a:prstGeom>
          <a:noFill/>
          <a:ln w="9525" cap="flat" cmpd="sng">
            <a:solidFill>
              <a:schemeClr val="dk1"/>
            </a:solidFill>
            <a:prstDash val="solid"/>
            <a:round/>
            <a:headEnd type="none" w="sm" len="sm"/>
            <a:tailEnd type="none" w="sm" len="sm"/>
          </a:ln>
        </p:spPr>
      </p:pic>
      <p:pic>
        <p:nvPicPr>
          <p:cNvPr id="719" name="Google Shape;719;p75"/>
          <p:cNvPicPr preferRelativeResize="0"/>
          <p:nvPr/>
        </p:nvPicPr>
        <p:blipFill rotWithShape="1">
          <a:blip r:embed="rId4">
            <a:alphaModFix/>
          </a:blip>
          <a:srcRect t="6807" b="6798"/>
          <a:stretch/>
        </p:blipFill>
        <p:spPr>
          <a:xfrm>
            <a:off x="5023674" y="895146"/>
            <a:ext cx="6507227" cy="9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t>Create AWS MySQL RDS Instance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MySQL Database</a:t>
            </a:r>
            <a:endParaRPr/>
          </a:p>
        </p:txBody>
      </p:sp>
      <p:sp>
        <p:nvSpPr>
          <p:cNvPr id="730" name="Google Shape;730;p77"/>
          <p:cNvSpPr/>
          <p:nvPr/>
        </p:nvSpPr>
        <p:spPr>
          <a:xfrm>
            <a:off x="3658188" y="1371600"/>
            <a:ext cx="8939623" cy="687301"/>
          </a:xfrm>
          <a:prstGeom prst="roundRect">
            <a:avLst>
              <a:gd name="adj" fmla="val 16667"/>
            </a:avLst>
          </a:prstGeom>
          <a:solidFill>
            <a:srgbClr val="F36A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From the Amazon RDS, click on the </a:t>
            </a:r>
            <a:r>
              <a:rPr lang="en-US" sz="2200" b="1" i="0" u="none" strike="noStrike" cap="none" dirty="0">
                <a:solidFill>
                  <a:schemeClr val="lt1"/>
                </a:solidFill>
                <a:latin typeface="Open Sans"/>
                <a:ea typeface="Open Sans"/>
                <a:cs typeface="Open Sans"/>
                <a:sym typeface="Open Sans"/>
              </a:rPr>
              <a:t>Create database </a:t>
            </a:r>
            <a:r>
              <a:rPr lang="en-US" sz="2200" b="0" i="0" u="none" strike="noStrike" cap="none" dirty="0">
                <a:solidFill>
                  <a:schemeClr val="lt1"/>
                </a:solidFill>
                <a:latin typeface="Open Sans"/>
                <a:ea typeface="Open Sans"/>
                <a:cs typeface="Open Sans"/>
                <a:sym typeface="Open Sans"/>
              </a:rPr>
              <a:t>button.</a:t>
            </a:r>
            <a:endParaRPr dirty="0"/>
          </a:p>
        </p:txBody>
      </p:sp>
      <p:pic>
        <p:nvPicPr>
          <p:cNvPr id="731" name="Google Shape;731;p77"/>
          <p:cNvPicPr preferRelativeResize="0"/>
          <p:nvPr/>
        </p:nvPicPr>
        <p:blipFill rotWithShape="1">
          <a:blip r:embed="rId3">
            <a:alphaModFix/>
          </a:blip>
          <a:srcRect/>
          <a:stretch/>
        </p:blipFill>
        <p:spPr>
          <a:xfrm>
            <a:off x="3241359" y="2574788"/>
            <a:ext cx="9773281" cy="5652333"/>
          </a:xfrm>
          <a:prstGeom prst="rect">
            <a:avLst/>
          </a:prstGeom>
          <a:noFill/>
          <a:ln w="9525" cap="flat" cmpd="sng">
            <a:solidFill>
              <a:schemeClr val="dk1"/>
            </a:solidFill>
            <a:prstDash val="solid"/>
            <a:round/>
            <a:headEnd type="none" w="sm" len="sm"/>
            <a:tailEnd type="none" w="sm" len="sm"/>
          </a:ln>
        </p:spPr>
      </p:pic>
      <p:sp>
        <p:nvSpPr>
          <p:cNvPr id="732" name="Google Shape;732;p77"/>
          <p:cNvSpPr/>
          <p:nvPr/>
        </p:nvSpPr>
        <p:spPr>
          <a:xfrm>
            <a:off x="10689464" y="3441397"/>
            <a:ext cx="2498500" cy="701400"/>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33" name="Google Shape;733;p77"/>
          <p:cNvPicPr preferRelativeResize="0"/>
          <p:nvPr/>
        </p:nvPicPr>
        <p:blipFill rotWithShape="1">
          <a:blip r:embed="rId4">
            <a:alphaModFix/>
          </a:blip>
          <a:srcRect t="6807" b="6798"/>
          <a:stretch/>
        </p:blipFill>
        <p:spPr>
          <a:xfrm>
            <a:off x="5194006" y="889500"/>
            <a:ext cx="6315850" cy="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MySQL Database</a:t>
            </a:r>
            <a:endParaRPr/>
          </a:p>
        </p:txBody>
      </p:sp>
      <p:pic>
        <p:nvPicPr>
          <p:cNvPr id="739" name="Google Shape;739;p78"/>
          <p:cNvPicPr preferRelativeResize="0"/>
          <p:nvPr/>
        </p:nvPicPr>
        <p:blipFill rotWithShape="1">
          <a:blip r:embed="rId3">
            <a:alphaModFix/>
          </a:blip>
          <a:srcRect/>
          <a:stretch/>
        </p:blipFill>
        <p:spPr>
          <a:xfrm>
            <a:off x="3790818" y="2422265"/>
            <a:ext cx="8674363" cy="5759472"/>
          </a:xfrm>
          <a:prstGeom prst="rect">
            <a:avLst/>
          </a:prstGeom>
          <a:noFill/>
          <a:ln w="9525" cap="flat" cmpd="sng">
            <a:solidFill>
              <a:schemeClr val="dk1"/>
            </a:solidFill>
            <a:prstDash val="solid"/>
            <a:round/>
            <a:headEnd type="none" w="sm" len="sm"/>
            <a:tailEnd type="none" w="sm" len="sm"/>
          </a:ln>
        </p:spPr>
      </p:pic>
      <p:sp>
        <p:nvSpPr>
          <p:cNvPr id="740" name="Google Shape;740;p78"/>
          <p:cNvSpPr/>
          <p:nvPr/>
        </p:nvSpPr>
        <p:spPr>
          <a:xfrm>
            <a:off x="4286288" y="5096542"/>
            <a:ext cx="6478074" cy="2684747"/>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1" name="Google Shape;741;p78"/>
          <p:cNvSpPr/>
          <p:nvPr/>
        </p:nvSpPr>
        <p:spPr>
          <a:xfrm>
            <a:off x="4978000" y="1371600"/>
            <a:ext cx="6300000" cy="687300"/>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Choose</a:t>
            </a:r>
            <a:r>
              <a:rPr lang="en-US" sz="2200" b="0" i="0" u="none" strike="noStrike" cap="none" dirty="0">
                <a:solidFill>
                  <a:schemeClr val="lt1"/>
                </a:solidFill>
                <a:latin typeface="Open Sans"/>
                <a:ea typeface="Open Sans"/>
                <a:cs typeface="Open Sans"/>
                <a:sym typeface="Open Sans"/>
              </a:rPr>
              <a:t> MySQL from the database selection.</a:t>
            </a:r>
            <a:endParaRPr sz="2200" b="0" i="0" u="none" strike="noStrike" cap="none" dirty="0">
              <a:solidFill>
                <a:schemeClr val="lt1"/>
              </a:solidFill>
              <a:latin typeface="Open Sans"/>
              <a:ea typeface="Open Sans"/>
              <a:cs typeface="Open Sans"/>
              <a:sym typeface="Open Sans"/>
            </a:endParaRPr>
          </a:p>
        </p:txBody>
      </p:sp>
      <p:pic>
        <p:nvPicPr>
          <p:cNvPr id="742" name="Google Shape;742;p78"/>
          <p:cNvPicPr preferRelativeResize="0"/>
          <p:nvPr/>
        </p:nvPicPr>
        <p:blipFill rotWithShape="1">
          <a:blip r:embed="rId4">
            <a:alphaModFix/>
          </a:blip>
          <a:srcRect t="6807" b="6798"/>
          <a:stretch/>
        </p:blipFill>
        <p:spPr>
          <a:xfrm>
            <a:off x="5194006" y="889500"/>
            <a:ext cx="6315850" cy="9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MySQL Database</a:t>
            </a:r>
            <a:endParaRPr/>
          </a:p>
        </p:txBody>
      </p:sp>
      <p:sp>
        <p:nvSpPr>
          <p:cNvPr id="748" name="Google Shape;748;p79"/>
          <p:cNvSpPr/>
          <p:nvPr/>
        </p:nvSpPr>
        <p:spPr>
          <a:xfrm>
            <a:off x="4978000" y="1359820"/>
            <a:ext cx="6300000" cy="687300"/>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Open Sans"/>
                <a:ea typeface="Open Sans"/>
                <a:cs typeface="Open Sans"/>
                <a:sym typeface="Open Sans"/>
              </a:rPr>
              <a:t>From Templates, select </a:t>
            </a:r>
            <a:r>
              <a:rPr lang="en-US" sz="2200" b="1" i="0" u="none" strike="noStrike" cap="none" dirty="0">
                <a:solidFill>
                  <a:schemeClr val="lt1"/>
                </a:solidFill>
                <a:latin typeface="Open Sans"/>
                <a:ea typeface="Open Sans"/>
                <a:cs typeface="Open Sans"/>
                <a:sym typeface="Open Sans"/>
              </a:rPr>
              <a:t>the Free tier </a:t>
            </a:r>
            <a:r>
              <a:rPr lang="en-US" sz="2200" b="0" i="0" u="none" strike="noStrike" cap="none" dirty="0">
                <a:solidFill>
                  <a:schemeClr val="lt1"/>
                </a:solidFill>
                <a:latin typeface="Open Sans"/>
                <a:ea typeface="Open Sans"/>
                <a:cs typeface="Open Sans"/>
                <a:sym typeface="Open Sans"/>
              </a:rPr>
              <a:t>option.</a:t>
            </a:r>
            <a:endParaRPr dirty="0"/>
          </a:p>
        </p:txBody>
      </p:sp>
      <p:pic>
        <p:nvPicPr>
          <p:cNvPr id="749" name="Google Shape;749;p79"/>
          <p:cNvPicPr preferRelativeResize="0"/>
          <p:nvPr/>
        </p:nvPicPr>
        <p:blipFill rotWithShape="1">
          <a:blip r:embed="rId3">
            <a:alphaModFix/>
          </a:blip>
          <a:srcRect/>
          <a:stretch/>
        </p:blipFill>
        <p:spPr>
          <a:xfrm>
            <a:off x="4181471" y="2406272"/>
            <a:ext cx="7893058" cy="5802691"/>
          </a:xfrm>
          <a:prstGeom prst="rect">
            <a:avLst/>
          </a:prstGeom>
          <a:noFill/>
          <a:ln w="9525" cap="flat" cmpd="sng">
            <a:solidFill>
              <a:schemeClr val="dk1"/>
            </a:solidFill>
            <a:prstDash val="solid"/>
            <a:round/>
            <a:headEnd type="none" w="sm" len="sm"/>
            <a:tailEnd type="none" w="sm" len="sm"/>
          </a:ln>
        </p:spPr>
      </p:pic>
      <p:sp>
        <p:nvSpPr>
          <p:cNvPr id="750" name="Google Shape;750;p79"/>
          <p:cNvSpPr/>
          <p:nvPr/>
        </p:nvSpPr>
        <p:spPr>
          <a:xfrm>
            <a:off x="4610677" y="5001209"/>
            <a:ext cx="6503830" cy="1791478"/>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51" name="Google Shape;751;p79"/>
          <p:cNvPicPr preferRelativeResize="0"/>
          <p:nvPr/>
        </p:nvPicPr>
        <p:blipFill rotWithShape="1">
          <a:blip r:embed="rId4">
            <a:alphaModFix/>
          </a:blip>
          <a:srcRect t="6807" b="6798"/>
          <a:stretch/>
        </p:blipFill>
        <p:spPr>
          <a:xfrm>
            <a:off x="5194006" y="889500"/>
            <a:ext cx="6315850" cy="9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80"/>
          <p:cNvPicPr preferRelativeResize="0"/>
          <p:nvPr/>
        </p:nvPicPr>
        <p:blipFill rotWithShape="1">
          <a:blip r:embed="rId3">
            <a:alphaModFix/>
          </a:blip>
          <a:srcRect/>
          <a:stretch/>
        </p:blipFill>
        <p:spPr>
          <a:xfrm>
            <a:off x="3523095" y="2519105"/>
            <a:ext cx="9209689" cy="5735395"/>
          </a:xfrm>
          <a:prstGeom prst="rect">
            <a:avLst/>
          </a:prstGeom>
          <a:noFill/>
          <a:ln w="9525" cap="flat" cmpd="sng">
            <a:solidFill>
              <a:schemeClr val="dk1"/>
            </a:solidFill>
            <a:prstDash val="solid"/>
            <a:round/>
            <a:headEnd type="none" w="sm" len="sm"/>
            <a:tailEnd type="none" w="sm" len="sm"/>
          </a:ln>
        </p:spPr>
      </p:pic>
      <p:sp>
        <p:nvSpPr>
          <p:cNvPr id="757" name="Google Shape;757;p8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MySQL Database</a:t>
            </a:r>
            <a:endParaRPr/>
          </a:p>
        </p:txBody>
      </p:sp>
      <p:sp>
        <p:nvSpPr>
          <p:cNvPr id="758" name="Google Shape;758;p80"/>
          <p:cNvSpPr/>
          <p:nvPr/>
        </p:nvSpPr>
        <p:spPr>
          <a:xfrm>
            <a:off x="2458080" y="1406190"/>
            <a:ext cx="11339840" cy="687300"/>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In the </a:t>
            </a:r>
            <a:r>
              <a:rPr lang="en-US" sz="2200" b="1" i="0" u="none" strike="noStrike" cap="none" dirty="0">
                <a:solidFill>
                  <a:schemeClr val="lt1"/>
                </a:solidFill>
                <a:latin typeface="Open Sans"/>
                <a:ea typeface="Open Sans"/>
                <a:cs typeface="Open Sans"/>
                <a:sym typeface="Open Sans"/>
              </a:rPr>
              <a:t>settings,</a:t>
            </a:r>
            <a:r>
              <a:rPr lang="en-US" sz="2200" b="0" i="0" u="none" strike="noStrike" cap="none" dirty="0">
                <a:solidFill>
                  <a:schemeClr val="lt1"/>
                </a:solidFill>
                <a:latin typeface="Open Sans"/>
                <a:ea typeface="Open Sans"/>
                <a:cs typeface="Open Sans"/>
                <a:sym typeface="Open Sans"/>
              </a:rPr>
              <a:t> provide a name, username, and password for the database.</a:t>
            </a:r>
            <a:endParaRPr dirty="0"/>
          </a:p>
        </p:txBody>
      </p:sp>
      <p:sp>
        <p:nvSpPr>
          <p:cNvPr id="759" name="Google Shape;759;p80"/>
          <p:cNvSpPr/>
          <p:nvPr/>
        </p:nvSpPr>
        <p:spPr>
          <a:xfrm>
            <a:off x="4198514" y="4572001"/>
            <a:ext cx="6503830" cy="2665774"/>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60" name="Google Shape;760;p80"/>
          <p:cNvPicPr preferRelativeResize="0"/>
          <p:nvPr/>
        </p:nvPicPr>
        <p:blipFill rotWithShape="1">
          <a:blip r:embed="rId4">
            <a:alphaModFix/>
          </a:blip>
          <a:srcRect t="6807" b="6798"/>
          <a:stretch/>
        </p:blipFill>
        <p:spPr>
          <a:xfrm>
            <a:off x="5194006" y="889500"/>
            <a:ext cx="6315850" cy="9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81"/>
          <p:cNvPicPr preferRelativeResize="0"/>
          <p:nvPr/>
        </p:nvPicPr>
        <p:blipFill rotWithShape="1">
          <a:blip r:embed="rId3">
            <a:alphaModFix/>
          </a:blip>
          <a:srcRect/>
          <a:stretch/>
        </p:blipFill>
        <p:spPr>
          <a:xfrm>
            <a:off x="4314767" y="2493797"/>
            <a:ext cx="7626466" cy="5760703"/>
          </a:xfrm>
          <a:prstGeom prst="rect">
            <a:avLst/>
          </a:prstGeom>
          <a:noFill/>
          <a:ln w="9525" cap="flat" cmpd="sng">
            <a:solidFill>
              <a:schemeClr val="dk1"/>
            </a:solidFill>
            <a:prstDash val="solid"/>
            <a:round/>
            <a:headEnd type="none" w="sm" len="sm"/>
            <a:tailEnd type="none" w="sm" len="sm"/>
          </a:ln>
        </p:spPr>
      </p:pic>
      <p:sp>
        <p:nvSpPr>
          <p:cNvPr id="766" name="Google Shape;766;p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MySQL Database</a:t>
            </a:r>
            <a:endParaRPr/>
          </a:p>
        </p:txBody>
      </p:sp>
      <p:sp>
        <p:nvSpPr>
          <p:cNvPr id="767" name="Google Shape;767;p81"/>
          <p:cNvSpPr/>
          <p:nvPr/>
        </p:nvSpPr>
        <p:spPr>
          <a:xfrm>
            <a:off x="1913812" y="1393536"/>
            <a:ext cx="12428375" cy="687300"/>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Open Sans"/>
                <a:ea typeface="Open Sans"/>
                <a:cs typeface="Open Sans"/>
                <a:sym typeface="Open Sans"/>
              </a:rPr>
              <a:t>On the </a:t>
            </a:r>
            <a:r>
              <a:rPr lang="en-US" sz="2200" b="1" i="0" u="none" strike="noStrike" cap="none" dirty="0">
                <a:solidFill>
                  <a:schemeClr val="lt1"/>
                </a:solidFill>
                <a:latin typeface="Open Sans"/>
                <a:ea typeface="Open Sans"/>
                <a:cs typeface="Open Sans"/>
                <a:sym typeface="Open Sans"/>
              </a:rPr>
              <a:t>Connectivity</a:t>
            </a:r>
            <a:r>
              <a:rPr lang="en-US" sz="2200" b="0" i="0" u="none" strike="noStrike" cap="none" dirty="0">
                <a:solidFill>
                  <a:schemeClr val="lt1"/>
                </a:solidFill>
                <a:latin typeface="Open Sans"/>
                <a:ea typeface="Open Sans"/>
                <a:cs typeface="Open Sans"/>
                <a:sym typeface="Open Sans"/>
              </a:rPr>
              <a:t> page, in the </a:t>
            </a:r>
            <a:r>
              <a:rPr lang="en-US" sz="2200" b="1" i="0" u="none" strike="noStrike" cap="none" dirty="0">
                <a:solidFill>
                  <a:schemeClr val="lt1"/>
                </a:solidFill>
                <a:latin typeface="Open Sans"/>
                <a:ea typeface="Open Sans"/>
                <a:cs typeface="Open Sans"/>
                <a:sym typeface="Open Sans"/>
              </a:rPr>
              <a:t>Public access </a:t>
            </a:r>
            <a:r>
              <a:rPr lang="en-US" sz="2200" b="0" i="0" u="none" strike="noStrike" cap="none" dirty="0">
                <a:solidFill>
                  <a:schemeClr val="lt1"/>
                </a:solidFill>
                <a:latin typeface="Open Sans"/>
                <a:ea typeface="Open Sans"/>
                <a:cs typeface="Open Sans"/>
                <a:sym typeface="Open Sans"/>
              </a:rPr>
              <a:t>section, select </a:t>
            </a:r>
            <a:r>
              <a:rPr lang="en-US" sz="2200" b="1" i="0" u="none" strike="noStrike" cap="none" dirty="0">
                <a:solidFill>
                  <a:schemeClr val="lt1"/>
                </a:solidFill>
                <a:latin typeface="Open Sans"/>
                <a:ea typeface="Open Sans"/>
                <a:cs typeface="Open Sans"/>
                <a:sym typeface="Open Sans"/>
              </a:rPr>
              <a:t>Yes</a:t>
            </a:r>
            <a:r>
              <a:rPr lang="en-US" sz="2200" b="0" i="0" u="none" strike="noStrike" cap="none" dirty="0">
                <a:solidFill>
                  <a:schemeClr val="lt1"/>
                </a:solidFill>
                <a:latin typeface="Open Sans"/>
                <a:ea typeface="Open Sans"/>
                <a:cs typeface="Open Sans"/>
                <a:sym typeface="Open Sans"/>
              </a:rPr>
              <a:t> and create the database.</a:t>
            </a:r>
            <a:endParaRPr dirty="0"/>
          </a:p>
        </p:txBody>
      </p:sp>
      <p:sp>
        <p:nvSpPr>
          <p:cNvPr id="768" name="Google Shape;768;p81"/>
          <p:cNvSpPr/>
          <p:nvPr/>
        </p:nvSpPr>
        <p:spPr>
          <a:xfrm>
            <a:off x="4655714" y="4982547"/>
            <a:ext cx="6503830" cy="2186648"/>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69" name="Google Shape;769;p81"/>
          <p:cNvPicPr preferRelativeResize="0"/>
          <p:nvPr/>
        </p:nvPicPr>
        <p:blipFill rotWithShape="1">
          <a:blip r:embed="rId4">
            <a:alphaModFix/>
          </a:blip>
          <a:srcRect t="6807" b="6798"/>
          <a:stretch/>
        </p:blipFill>
        <p:spPr>
          <a:xfrm>
            <a:off x="5194006" y="889500"/>
            <a:ext cx="6315850" cy="9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8"/>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latin typeface="Open Sans"/>
                <a:ea typeface="Open Sans"/>
                <a:cs typeface="Open Sans"/>
                <a:sym typeface="Open Sans"/>
              </a:rPr>
              <a:t>Before we begin, let’s recall what we have covered till now:</a:t>
            </a:r>
            <a:endParaRPr/>
          </a:p>
        </p:txBody>
      </p:sp>
      <p:sp>
        <p:nvSpPr>
          <p:cNvPr id="364" name="Google Shape;364;p38"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 name="Google Shape;365;p38"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6" name="Google Shape;366;p38"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7" name="Google Shape;367;p38" descr="Agile Software Vector Logo - Download Free SVG Icon | Worldvectorlogo"/>
          <p:cNvSpPr/>
          <p:nvPr/>
        </p:nvSpPr>
        <p:spPr>
          <a:xfrm>
            <a:off x="10205004" y="476521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368" name="Google Shape;368;p38"/>
          <p:cNvGrpSpPr/>
          <p:nvPr/>
        </p:nvGrpSpPr>
        <p:grpSpPr>
          <a:xfrm>
            <a:off x="8570575" y="6220434"/>
            <a:ext cx="2151347" cy="1616982"/>
            <a:chOff x="6153229" y="5107008"/>
            <a:chExt cx="2151347" cy="1616982"/>
          </a:xfrm>
        </p:grpSpPr>
        <p:sp>
          <p:nvSpPr>
            <p:cNvPr id="369" name="Google Shape;369;p38"/>
            <p:cNvSpPr txBox="1"/>
            <p:nvPr/>
          </p:nvSpPr>
          <p:spPr>
            <a:xfrm>
              <a:off x="6305036" y="6269314"/>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Maven </a:t>
              </a:r>
              <a:endParaRPr/>
            </a:p>
          </p:txBody>
        </p:sp>
        <p:pic>
          <p:nvPicPr>
            <p:cNvPr id="370" name="Google Shape;370;p38" descr="File:Apache Maven logo.svg - Wikimedia Commons"/>
            <p:cNvPicPr preferRelativeResize="0"/>
            <p:nvPr/>
          </p:nvPicPr>
          <p:blipFill rotWithShape="1">
            <a:blip r:embed="rId3">
              <a:alphaModFix/>
            </a:blip>
            <a:srcRect/>
            <a:stretch/>
          </p:blipFill>
          <p:spPr>
            <a:xfrm>
              <a:off x="6153229" y="5107008"/>
              <a:ext cx="2151347" cy="544560"/>
            </a:xfrm>
            <a:prstGeom prst="rect">
              <a:avLst/>
            </a:prstGeom>
            <a:noFill/>
            <a:ln>
              <a:noFill/>
            </a:ln>
          </p:spPr>
        </p:pic>
      </p:grpSp>
      <p:grpSp>
        <p:nvGrpSpPr>
          <p:cNvPr id="371" name="Google Shape;371;p38"/>
          <p:cNvGrpSpPr/>
          <p:nvPr/>
        </p:nvGrpSpPr>
        <p:grpSpPr>
          <a:xfrm>
            <a:off x="4323860" y="3073712"/>
            <a:ext cx="1847731" cy="2378662"/>
            <a:chOff x="9274934" y="3101846"/>
            <a:chExt cx="1847731" cy="2378662"/>
          </a:xfrm>
        </p:grpSpPr>
        <p:sp>
          <p:nvSpPr>
            <p:cNvPr id="372" name="Google Shape;372;p38"/>
            <p:cNvSpPr txBox="1"/>
            <p:nvPr/>
          </p:nvSpPr>
          <p:spPr>
            <a:xfrm>
              <a:off x="9274934" y="5025832"/>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JDBC</a:t>
              </a:r>
              <a:endParaRPr/>
            </a:p>
          </p:txBody>
        </p:sp>
        <p:pic>
          <p:nvPicPr>
            <p:cNvPr id="373" name="Google Shape;373;p38"/>
            <p:cNvPicPr preferRelativeResize="0"/>
            <p:nvPr/>
          </p:nvPicPr>
          <p:blipFill rotWithShape="1">
            <a:blip r:embed="rId4">
              <a:alphaModFix/>
            </a:blip>
            <a:srcRect/>
            <a:stretch/>
          </p:blipFill>
          <p:spPr>
            <a:xfrm>
              <a:off x="9567857" y="3101846"/>
              <a:ext cx="1359233" cy="1972421"/>
            </a:xfrm>
            <a:prstGeom prst="rect">
              <a:avLst/>
            </a:prstGeom>
            <a:noFill/>
            <a:ln>
              <a:noFill/>
            </a:ln>
          </p:spPr>
        </p:pic>
      </p:grpSp>
      <p:grpSp>
        <p:nvGrpSpPr>
          <p:cNvPr id="374" name="Google Shape;374;p38"/>
          <p:cNvGrpSpPr/>
          <p:nvPr/>
        </p:nvGrpSpPr>
        <p:grpSpPr>
          <a:xfrm>
            <a:off x="6989499" y="3164483"/>
            <a:ext cx="1847731" cy="2407803"/>
            <a:chOff x="7108853" y="6698540"/>
            <a:chExt cx="1847731" cy="2407803"/>
          </a:xfrm>
        </p:grpSpPr>
        <p:sp>
          <p:nvSpPr>
            <p:cNvPr id="375" name="Google Shape;375;p38"/>
            <p:cNvSpPr txBox="1"/>
            <p:nvPr/>
          </p:nvSpPr>
          <p:spPr>
            <a:xfrm>
              <a:off x="7108853" y="8651667"/>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JSP</a:t>
              </a:r>
              <a:endParaRPr/>
            </a:p>
          </p:txBody>
        </p:sp>
        <p:pic>
          <p:nvPicPr>
            <p:cNvPr id="376" name="Google Shape;376;p38" descr="20+ JSP Projects with Source Code - ProjectsGeek"/>
            <p:cNvPicPr preferRelativeResize="0"/>
            <p:nvPr/>
          </p:nvPicPr>
          <p:blipFill rotWithShape="1">
            <a:blip r:embed="rId5">
              <a:alphaModFix/>
            </a:blip>
            <a:srcRect/>
            <a:stretch/>
          </p:blipFill>
          <p:spPr>
            <a:xfrm>
              <a:off x="7646794" y="6698540"/>
              <a:ext cx="928153" cy="1700230"/>
            </a:xfrm>
            <a:prstGeom prst="rect">
              <a:avLst/>
            </a:prstGeom>
            <a:noFill/>
            <a:ln>
              <a:noFill/>
            </a:ln>
          </p:spPr>
        </p:pic>
      </p:grpSp>
      <p:grpSp>
        <p:nvGrpSpPr>
          <p:cNvPr id="377" name="Google Shape;377;p38"/>
          <p:cNvGrpSpPr/>
          <p:nvPr/>
        </p:nvGrpSpPr>
        <p:grpSpPr>
          <a:xfrm>
            <a:off x="9354644" y="3118823"/>
            <a:ext cx="1847731" cy="2451768"/>
            <a:chOff x="1415547" y="4092736"/>
            <a:chExt cx="1847731" cy="2451768"/>
          </a:xfrm>
        </p:grpSpPr>
        <p:sp>
          <p:nvSpPr>
            <p:cNvPr id="378" name="Google Shape;378;p38"/>
            <p:cNvSpPr txBox="1"/>
            <p:nvPr/>
          </p:nvSpPr>
          <p:spPr>
            <a:xfrm>
              <a:off x="1415547" y="6089828"/>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Servlets</a:t>
              </a:r>
              <a:endParaRPr/>
            </a:p>
          </p:txBody>
        </p:sp>
        <p:pic>
          <p:nvPicPr>
            <p:cNvPr id="379" name="Google Shape;379;p38"/>
            <p:cNvPicPr preferRelativeResize="0"/>
            <p:nvPr/>
          </p:nvPicPr>
          <p:blipFill rotWithShape="1">
            <a:blip r:embed="rId6">
              <a:alphaModFix/>
            </a:blip>
            <a:srcRect/>
            <a:stretch/>
          </p:blipFill>
          <p:spPr>
            <a:xfrm>
              <a:off x="1602365" y="4092736"/>
              <a:ext cx="1474097" cy="1788572"/>
            </a:xfrm>
            <a:prstGeom prst="rect">
              <a:avLst/>
            </a:prstGeom>
            <a:noFill/>
            <a:ln>
              <a:noFill/>
            </a:ln>
          </p:spPr>
        </p:pic>
      </p:grpSp>
      <p:grpSp>
        <p:nvGrpSpPr>
          <p:cNvPr id="380" name="Google Shape;380;p38"/>
          <p:cNvGrpSpPr/>
          <p:nvPr/>
        </p:nvGrpSpPr>
        <p:grpSpPr>
          <a:xfrm>
            <a:off x="4946494" y="6145181"/>
            <a:ext cx="2450193" cy="1692235"/>
            <a:chOff x="9516721" y="6892896"/>
            <a:chExt cx="2450193" cy="1692235"/>
          </a:xfrm>
        </p:grpSpPr>
        <p:sp>
          <p:nvSpPr>
            <p:cNvPr id="381" name="Google Shape;381;p38"/>
            <p:cNvSpPr txBox="1"/>
            <p:nvPr/>
          </p:nvSpPr>
          <p:spPr>
            <a:xfrm>
              <a:off x="9950106" y="8130455"/>
              <a:ext cx="2016808"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MongoDB</a:t>
              </a:r>
              <a:endParaRPr/>
            </a:p>
          </p:txBody>
        </p:sp>
        <p:pic>
          <p:nvPicPr>
            <p:cNvPr id="382" name="Google Shape;382;p38" descr="File:MongoDB Logo.svg - Wikimedia Commons"/>
            <p:cNvPicPr preferRelativeResize="0"/>
            <p:nvPr/>
          </p:nvPicPr>
          <p:blipFill rotWithShape="1">
            <a:blip r:embed="rId7">
              <a:alphaModFix/>
            </a:blip>
            <a:srcRect/>
            <a:stretch/>
          </p:blipFill>
          <p:spPr>
            <a:xfrm>
              <a:off x="9516721" y="6892896"/>
              <a:ext cx="2450193" cy="660403"/>
            </a:xfrm>
            <a:prstGeom prst="rect">
              <a:avLst/>
            </a:prstGeom>
            <a:noFill/>
            <a:ln>
              <a:noFill/>
            </a:ln>
          </p:spPr>
        </p:pic>
      </p:grpSp>
      <p:sp>
        <p:nvSpPr>
          <p:cNvPr id="383" name="Google Shape;383;p38"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82"/>
          <p:cNvPicPr preferRelativeResize="0"/>
          <p:nvPr/>
        </p:nvPicPr>
        <p:blipFill rotWithShape="1">
          <a:blip r:embed="rId3">
            <a:alphaModFix/>
          </a:blip>
          <a:srcRect/>
          <a:stretch/>
        </p:blipFill>
        <p:spPr>
          <a:xfrm>
            <a:off x="2772665" y="2463689"/>
            <a:ext cx="10710670" cy="5830154"/>
          </a:xfrm>
          <a:prstGeom prst="rect">
            <a:avLst/>
          </a:prstGeom>
          <a:noFill/>
          <a:ln w="9525" cap="flat" cmpd="sng">
            <a:solidFill>
              <a:schemeClr val="dk1"/>
            </a:solidFill>
            <a:prstDash val="solid"/>
            <a:round/>
            <a:headEnd type="none" w="sm" len="sm"/>
            <a:tailEnd type="none" w="sm" len="sm"/>
          </a:ln>
        </p:spPr>
      </p:pic>
      <p:sp>
        <p:nvSpPr>
          <p:cNvPr id="775" name="Google Shape;775;p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MySQL Database</a:t>
            </a:r>
            <a:endParaRPr/>
          </a:p>
        </p:txBody>
      </p:sp>
      <p:sp>
        <p:nvSpPr>
          <p:cNvPr id="776" name="Google Shape;776;p82"/>
          <p:cNvSpPr/>
          <p:nvPr/>
        </p:nvSpPr>
        <p:spPr>
          <a:xfrm>
            <a:off x="5404044" y="1378482"/>
            <a:ext cx="5360318" cy="687300"/>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Open Sans"/>
                <a:ea typeface="Open Sans"/>
                <a:cs typeface="Open Sans"/>
                <a:sym typeface="Open Sans"/>
              </a:rPr>
              <a:t>The database is </a:t>
            </a:r>
            <a:r>
              <a:rPr lang="en-US" sz="2200" b="1" i="0" u="none" strike="noStrike" cap="none" dirty="0">
                <a:solidFill>
                  <a:schemeClr val="lt1"/>
                </a:solidFill>
                <a:latin typeface="Open Sans"/>
                <a:ea typeface="Open Sans"/>
                <a:cs typeface="Open Sans"/>
                <a:sym typeface="Open Sans"/>
              </a:rPr>
              <a:t>ready.</a:t>
            </a:r>
            <a:endParaRPr b="1" dirty="0"/>
          </a:p>
        </p:txBody>
      </p:sp>
      <p:sp>
        <p:nvSpPr>
          <p:cNvPr id="777" name="Google Shape;777;p82"/>
          <p:cNvSpPr/>
          <p:nvPr/>
        </p:nvSpPr>
        <p:spPr>
          <a:xfrm>
            <a:off x="5177307" y="3425781"/>
            <a:ext cx="8319751" cy="1815920"/>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78" name="Google Shape;778;p82"/>
          <p:cNvPicPr preferRelativeResize="0"/>
          <p:nvPr/>
        </p:nvPicPr>
        <p:blipFill rotWithShape="1">
          <a:blip r:embed="rId4">
            <a:alphaModFix/>
          </a:blip>
          <a:srcRect t="6807" b="6798"/>
          <a:stretch/>
        </p:blipFill>
        <p:spPr>
          <a:xfrm>
            <a:off x="5194006" y="889500"/>
            <a:ext cx="6315850" cy="9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8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MySQL Database</a:t>
            </a:r>
            <a:endParaRPr/>
          </a:p>
        </p:txBody>
      </p:sp>
      <p:sp>
        <p:nvSpPr>
          <p:cNvPr id="784" name="Google Shape;784;p83"/>
          <p:cNvSpPr/>
          <p:nvPr/>
        </p:nvSpPr>
        <p:spPr>
          <a:xfrm>
            <a:off x="1671351" y="1371600"/>
            <a:ext cx="12913178" cy="982094"/>
          </a:xfrm>
          <a:prstGeom prst="roundRect">
            <a:avLst>
              <a:gd name="adj" fmla="val 16667"/>
            </a:avLst>
          </a:prstGeom>
          <a:noFill/>
          <a:ln w="12700" cap="flat" cmpd="sng">
            <a:solidFill>
              <a:srgbClr val="F36A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dirty="0">
                <a:solidFill>
                  <a:srgbClr val="3F3F3F"/>
                </a:solidFill>
                <a:latin typeface="Open Sans"/>
                <a:ea typeface="Open Sans"/>
                <a:cs typeface="Open Sans"/>
                <a:sym typeface="Open Sans"/>
              </a:rPr>
              <a:t>Click the </a:t>
            </a:r>
            <a:r>
              <a:rPr lang="en-US" sz="2200" b="1" i="0" u="none" strike="noStrike" cap="none" dirty="0">
                <a:solidFill>
                  <a:srgbClr val="3F3F3F"/>
                </a:solidFill>
                <a:latin typeface="Open Sans"/>
                <a:ea typeface="Open Sans"/>
                <a:cs typeface="Open Sans"/>
                <a:sym typeface="Open Sans"/>
              </a:rPr>
              <a:t>Connectivity &amp; security </a:t>
            </a:r>
            <a:r>
              <a:rPr lang="en-US" sz="2200" b="0" i="0" u="none" strike="noStrike" cap="none" dirty="0">
                <a:solidFill>
                  <a:srgbClr val="3F3F3F"/>
                </a:solidFill>
                <a:latin typeface="Open Sans"/>
                <a:ea typeface="Open Sans"/>
                <a:cs typeface="Open Sans"/>
                <a:sym typeface="Open Sans"/>
              </a:rPr>
              <a:t>tab to note the end point and port numbers.</a:t>
            </a:r>
            <a:endParaRPr dirty="0"/>
          </a:p>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dirty="0">
                <a:solidFill>
                  <a:srgbClr val="3F3F3F"/>
                </a:solidFill>
                <a:latin typeface="Open Sans"/>
                <a:ea typeface="Open Sans"/>
                <a:cs typeface="Open Sans"/>
                <a:sym typeface="Open Sans"/>
              </a:rPr>
              <a:t> Use the same numbers in the </a:t>
            </a:r>
            <a:r>
              <a:rPr lang="en-US" sz="2200" b="0" i="0" u="none" strike="noStrike" cap="none" dirty="0" err="1">
                <a:solidFill>
                  <a:srgbClr val="3F3F3F"/>
                </a:solidFill>
                <a:latin typeface="Open Sans"/>
                <a:ea typeface="Open Sans"/>
                <a:cs typeface="Open Sans"/>
                <a:sym typeface="Open Sans"/>
              </a:rPr>
              <a:t>application.properties</a:t>
            </a:r>
            <a:r>
              <a:rPr lang="en-US" sz="2200" b="0" i="0" u="none" strike="noStrike" cap="none" dirty="0">
                <a:solidFill>
                  <a:srgbClr val="3F3F3F"/>
                </a:solidFill>
                <a:latin typeface="Open Sans"/>
                <a:ea typeface="Open Sans"/>
                <a:cs typeface="Open Sans"/>
                <a:sym typeface="Open Sans"/>
              </a:rPr>
              <a:t> file of your Java back-end project. </a:t>
            </a:r>
            <a:endParaRPr dirty="0"/>
          </a:p>
        </p:txBody>
      </p:sp>
      <p:grpSp>
        <p:nvGrpSpPr>
          <p:cNvPr id="785" name="Google Shape;785;p83"/>
          <p:cNvGrpSpPr/>
          <p:nvPr/>
        </p:nvGrpSpPr>
        <p:grpSpPr>
          <a:xfrm>
            <a:off x="4536255" y="2629209"/>
            <a:ext cx="7183960" cy="4509267"/>
            <a:chOff x="3380180" y="2545923"/>
            <a:chExt cx="9952840" cy="5401614"/>
          </a:xfrm>
        </p:grpSpPr>
        <p:pic>
          <p:nvPicPr>
            <p:cNvPr id="786" name="Google Shape;786;p83"/>
            <p:cNvPicPr preferRelativeResize="0"/>
            <p:nvPr/>
          </p:nvPicPr>
          <p:blipFill rotWithShape="1">
            <a:blip r:embed="rId3">
              <a:alphaModFix/>
            </a:blip>
            <a:srcRect/>
            <a:stretch/>
          </p:blipFill>
          <p:spPr>
            <a:xfrm>
              <a:off x="3380180" y="2545923"/>
              <a:ext cx="9952840" cy="5401614"/>
            </a:xfrm>
            <a:prstGeom prst="rect">
              <a:avLst/>
            </a:prstGeom>
            <a:noFill/>
            <a:ln w="9525" cap="flat" cmpd="sng">
              <a:solidFill>
                <a:schemeClr val="dk1"/>
              </a:solidFill>
              <a:prstDash val="solid"/>
              <a:round/>
              <a:headEnd type="none" w="sm" len="sm"/>
              <a:tailEnd type="none" w="sm" len="sm"/>
            </a:ln>
          </p:spPr>
        </p:pic>
        <p:sp>
          <p:nvSpPr>
            <p:cNvPr id="787" name="Google Shape;787;p83"/>
            <p:cNvSpPr/>
            <p:nvPr/>
          </p:nvSpPr>
          <p:spPr>
            <a:xfrm>
              <a:off x="5689242" y="5642371"/>
              <a:ext cx="7643777" cy="2305165"/>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788" name="Google Shape;788;p83"/>
          <p:cNvSpPr/>
          <p:nvPr/>
        </p:nvSpPr>
        <p:spPr>
          <a:xfrm>
            <a:off x="2379265" y="7462996"/>
            <a:ext cx="11497470" cy="723357"/>
          </a:xfrm>
          <a:prstGeom prst="roundRect">
            <a:avLst>
              <a:gd name="adj" fmla="val 16667"/>
            </a:avLst>
          </a:prstGeom>
          <a:solidFill>
            <a:srgbClr val="F7CAAC"/>
          </a:solidFill>
          <a:ln>
            <a:noFill/>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Do not forget to connect to MySQL and create the estoredb database manually.</a:t>
            </a:r>
            <a:endParaRPr>
              <a:solidFill>
                <a:srgbClr val="3F3F3F"/>
              </a:solidFill>
            </a:endParaRPr>
          </a:p>
        </p:txBody>
      </p:sp>
      <p:pic>
        <p:nvPicPr>
          <p:cNvPr id="789" name="Google Shape;789;p83"/>
          <p:cNvPicPr preferRelativeResize="0"/>
          <p:nvPr/>
        </p:nvPicPr>
        <p:blipFill rotWithShape="1">
          <a:blip r:embed="rId4">
            <a:alphaModFix/>
          </a:blip>
          <a:srcRect t="6807" b="6798"/>
          <a:stretch/>
        </p:blipFill>
        <p:spPr>
          <a:xfrm>
            <a:off x="5194006" y="889500"/>
            <a:ext cx="6315850" cy="9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7"/>
          <p:cNvSpPr txBox="1">
            <a:spLocks noGrp="1"/>
          </p:cNvSpPr>
          <p:nvPr>
            <p:ph type="body" idx="1"/>
          </p:nvPr>
        </p:nvSpPr>
        <p:spPr>
          <a:xfrm>
            <a:off x="8482797"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1100"/>
              <a:buNone/>
            </a:pPr>
            <a:r>
              <a:rPr lang="en-US" dirty="0"/>
              <a:t>Build and Deploy with Jenkins Docker</a:t>
            </a:r>
          </a:p>
        </p:txBody>
      </p:sp>
    </p:spTree>
    <p:extLst>
      <p:ext uri="{BB962C8B-B14F-4D97-AF65-F5344CB8AC3E}">
        <p14:creationId xmlns:p14="http://schemas.microsoft.com/office/powerpoint/2010/main" val="1926621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8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t>Set Up Jenkins for the Java Backend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a Jenkins Pipeline Project for the Java Backend Project</a:t>
            </a:r>
            <a:endParaRPr/>
          </a:p>
        </p:txBody>
      </p:sp>
      <p:sp>
        <p:nvSpPr>
          <p:cNvPr id="800" name="Google Shape;800;p85"/>
          <p:cNvSpPr/>
          <p:nvPr/>
        </p:nvSpPr>
        <p:spPr>
          <a:xfrm>
            <a:off x="3873752" y="1338204"/>
            <a:ext cx="8508496" cy="755694"/>
          </a:xfrm>
          <a:prstGeom prst="roundRect">
            <a:avLst>
              <a:gd name="adj" fmla="val 16667"/>
            </a:avLst>
          </a:prstGeom>
          <a:solidFill>
            <a:srgbClr val="F36A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dirty="0">
                <a:solidFill>
                  <a:schemeClr val="lt1"/>
                </a:solidFill>
                <a:latin typeface="Open Sans"/>
                <a:ea typeface="Open Sans"/>
                <a:cs typeface="Open Sans"/>
                <a:sym typeface="Open Sans"/>
              </a:rPr>
              <a:t>Create a new project in Jenkins of type </a:t>
            </a:r>
            <a:r>
              <a:rPr lang="en-US" sz="2200" b="1" i="0" u="none" strike="noStrike" cap="none" dirty="0">
                <a:solidFill>
                  <a:schemeClr val="lt1"/>
                </a:solidFill>
                <a:latin typeface="Open Sans"/>
                <a:ea typeface="Open Sans"/>
                <a:cs typeface="Open Sans"/>
                <a:sym typeface="Open Sans"/>
              </a:rPr>
              <a:t>Pipeline</a:t>
            </a:r>
            <a:r>
              <a:rPr lang="en-US" sz="2400" b="1" i="0" u="none" strike="noStrike" cap="none" dirty="0">
                <a:solidFill>
                  <a:schemeClr val="lt1"/>
                </a:solidFill>
                <a:latin typeface="Arial"/>
                <a:ea typeface="Arial"/>
                <a:cs typeface="Arial"/>
                <a:sym typeface="Arial"/>
              </a:rPr>
              <a:t>.</a:t>
            </a:r>
            <a:endParaRPr sz="2200" b="1" i="0" u="none" strike="noStrike" cap="none" dirty="0">
              <a:solidFill>
                <a:schemeClr val="lt1"/>
              </a:solidFill>
              <a:latin typeface="Open Sans"/>
              <a:ea typeface="Open Sans"/>
              <a:cs typeface="Open Sans"/>
              <a:sym typeface="Open Sans"/>
            </a:endParaRPr>
          </a:p>
        </p:txBody>
      </p:sp>
      <p:pic>
        <p:nvPicPr>
          <p:cNvPr id="801" name="Google Shape;801;p85"/>
          <p:cNvPicPr preferRelativeResize="0"/>
          <p:nvPr/>
        </p:nvPicPr>
        <p:blipFill rotWithShape="1">
          <a:blip r:embed="rId3">
            <a:alphaModFix/>
          </a:blip>
          <a:srcRect/>
          <a:stretch/>
        </p:blipFill>
        <p:spPr>
          <a:xfrm>
            <a:off x="3298412" y="2451527"/>
            <a:ext cx="9659175" cy="5709253"/>
          </a:xfrm>
          <a:prstGeom prst="rect">
            <a:avLst/>
          </a:prstGeom>
          <a:noFill/>
          <a:ln w="9525" cap="flat" cmpd="sng">
            <a:solidFill>
              <a:schemeClr val="dk1"/>
            </a:solidFill>
            <a:prstDash val="solid"/>
            <a:round/>
            <a:headEnd type="none" w="sm" len="sm"/>
            <a:tailEnd type="none" w="sm" len="sm"/>
          </a:ln>
        </p:spPr>
      </p:pic>
      <p:sp>
        <p:nvSpPr>
          <p:cNvPr id="802" name="Google Shape;802;p85"/>
          <p:cNvSpPr/>
          <p:nvPr/>
        </p:nvSpPr>
        <p:spPr>
          <a:xfrm>
            <a:off x="4610637" y="3377682"/>
            <a:ext cx="7643777" cy="4783099"/>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03" name="Google Shape;803;p85"/>
          <p:cNvPicPr preferRelativeResize="0"/>
          <p:nvPr/>
        </p:nvPicPr>
        <p:blipFill rotWithShape="1">
          <a:blip r:embed="rId4">
            <a:alphaModFix/>
          </a:blip>
          <a:srcRect t="6807" b="6798"/>
          <a:stretch/>
        </p:blipFill>
        <p:spPr>
          <a:xfrm>
            <a:off x="1033021" y="889500"/>
            <a:ext cx="14861752" cy="91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a Jenkins Pipeline Project for the Java Backend Project</a:t>
            </a:r>
            <a:endParaRPr/>
          </a:p>
        </p:txBody>
      </p:sp>
      <p:sp>
        <p:nvSpPr>
          <p:cNvPr id="809" name="Google Shape;809;p86"/>
          <p:cNvSpPr/>
          <p:nvPr/>
        </p:nvSpPr>
        <p:spPr>
          <a:xfrm>
            <a:off x="2799940" y="1402793"/>
            <a:ext cx="10656120" cy="687300"/>
          </a:xfrm>
          <a:prstGeom prst="roundRect">
            <a:avLst>
              <a:gd name="adj" fmla="val 16667"/>
            </a:avLst>
          </a:prstGeom>
          <a:solidFill>
            <a:srgbClr val="F36A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Configure</a:t>
            </a:r>
            <a:r>
              <a:rPr lang="en-US" sz="2200" b="0" i="0" u="none" strike="noStrike" cap="none" dirty="0">
                <a:solidFill>
                  <a:schemeClr val="lt1"/>
                </a:solidFill>
                <a:latin typeface="Open Sans"/>
                <a:ea typeface="Open Sans"/>
                <a:cs typeface="Open Sans"/>
                <a:sym typeface="Open Sans"/>
              </a:rPr>
              <a:t> the Jenkins Pipeline Project by passing </a:t>
            </a:r>
            <a:r>
              <a:rPr lang="en-US" sz="2200" b="1" i="0" u="none" strike="noStrike" cap="none" dirty="0">
                <a:solidFill>
                  <a:schemeClr val="lt1"/>
                </a:solidFill>
                <a:latin typeface="Open Sans"/>
                <a:ea typeface="Open Sans"/>
                <a:cs typeface="Open Sans"/>
                <a:sym typeface="Open Sans"/>
              </a:rPr>
              <a:t>GitHub repository URL</a:t>
            </a:r>
            <a:r>
              <a:rPr lang="en-US" sz="2200" b="0" i="0" u="none" strike="noStrike" cap="none" dirty="0">
                <a:solidFill>
                  <a:schemeClr val="lt1"/>
                </a:solidFill>
                <a:latin typeface="Open Sans"/>
                <a:ea typeface="Open Sans"/>
                <a:cs typeface="Open Sans"/>
                <a:sym typeface="Open Sans"/>
              </a:rPr>
              <a:t>.</a:t>
            </a:r>
            <a:endParaRPr dirty="0"/>
          </a:p>
        </p:txBody>
      </p:sp>
      <p:pic>
        <p:nvPicPr>
          <p:cNvPr id="810" name="Google Shape;810;p86"/>
          <p:cNvPicPr preferRelativeResize="0"/>
          <p:nvPr/>
        </p:nvPicPr>
        <p:blipFill rotWithShape="1">
          <a:blip r:embed="rId3">
            <a:alphaModFix/>
          </a:blip>
          <a:srcRect/>
          <a:stretch/>
        </p:blipFill>
        <p:spPr>
          <a:xfrm>
            <a:off x="3618996" y="2395787"/>
            <a:ext cx="9018007" cy="5813176"/>
          </a:xfrm>
          <a:prstGeom prst="rect">
            <a:avLst/>
          </a:prstGeom>
          <a:noFill/>
          <a:ln w="9525" cap="flat" cmpd="sng">
            <a:solidFill>
              <a:schemeClr val="dk1"/>
            </a:solidFill>
            <a:prstDash val="solid"/>
            <a:round/>
            <a:headEnd type="none" w="sm" len="sm"/>
            <a:tailEnd type="none" w="sm" len="sm"/>
          </a:ln>
        </p:spPr>
      </p:pic>
      <p:sp>
        <p:nvSpPr>
          <p:cNvPr id="811" name="Google Shape;811;p86"/>
          <p:cNvSpPr/>
          <p:nvPr/>
        </p:nvSpPr>
        <p:spPr>
          <a:xfrm>
            <a:off x="4654533" y="2892490"/>
            <a:ext cx="7643777" cy="5337110"/>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12" name="Google Shape;812;p86"/>
          <p:cNvPicPr preferRelativeResize="0"/>
          <p:nvPr/>
        </p:nvPicPr>
        <p:blipFill rotWithShape="1">
          <a:blip r:embed="rId4">
            <a:alphaModFix/>
          </a:blip>
          <a:srcRect t="6807" b="6798"/>
          <a:stretch/>
        </p:blipFill>
        <p:spPr>
          <a:xfrm>
            <a:off x="1033021" y="889500"/>
            <a:ext cx="14861752" cy="91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a Jenkins Pipeline Project for the Java Backend Project</a:t>
            </a:r>
            <a:endParaRPr/>
          </a:p>
        </p:txBody>
      </p:sp>
      <p:sp>
        <p:nvSpPr>
          <p:cNvPr id="818" name="Google Shape;818;p87"/>
          <p:cNvSpPr/>
          <p:nvPr/>
        </p:nvSpPr>
        <p:spPr>
          <a:xfrm>
            <a:off x="1725376" y="1371600"/>
            <a:ext cx="12805248" cy="1087756"/>
          </a:xfrm>
          <a:prstGeom prst="roundRect">
            <a:avLst>
              <a:gd name="adj" fmla="val 16667"/>
            </a:avLst>
          </a:prstGeom>
          <a:solidFill>
            <a:srgbClr val="F36A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i="0" u="none" strike="noStrike" cap="none" dirty="0">
                <a:solidFill>
                  <a:schemeClr val="lt1"/>
                </a:solidFill>
                <a:latin typeface="Open Sans"/>
                <a:ea typeface="Open Sans"/>
                <a:cs typeface="Open Sans"/>
                <a:sym typeface="Open Sans"/>
              </a:rPr>
              <a:t>From the branch specifier, select the </a:t>
            </a:r>
            <a:r>
              <a:rPr lang="en-US" sz="2200" b="1" i="0" u="none" strike="noStrike" cap="none" dirty="0">
                <a:solidFill>
                  <a:schemeClr val="lt1"/>
                </a:solidFill>
                <a:latin typeface="Open Sans"/>
                <a:ea typeface="Open Sans"/>
                <a:cs typeface="Open Sans"/>
                <a:sym typeface="Open Sans"/>
              </a:rPr>
              <a:t>default branch</a:t>
            </a:r>
            <a:r>
              <a:rPr lang="en-US" sz="2200" i="0" u="none" strike="noStrike" cap="none" dirty="0">
                <a:solidFill>
                  <a:schemeClr val="lt1"/>
                </a:solidFill>
                <a:latin typeface="Open Sans"/>
                <a:ea typeface="Open Sans"/>
                <a:cs typeface="Open Sans"/>
                <a:sym typeface="Open Sans"/>
              </a:rPr>
              <a:t>, which is master.</a:t>
            </a:r>
            <a:r>
              <a:rPr lang="en-US" sz="2200" dirty="0">
                <a:latin typeface="Open Sans"/>
                <a:ea typeface="Open Sans"/>
                <a:cs typeface="Open Sans"/>
                <a:sym typeface="Open Sans"/>
              </a:rPr>
              <a:t> </a:t>
            </a:r>
            <a:r>
              <a:rPr lang="en-US" sz="2200" i="0" u="none" strike="noStrike" cap="none" dirty="0">
                <a:solidFill>
                  <a:schemeClr val="lt1"/>
                </a:solidFill>
                <a:latin typeface="Open Sans"/>
                <a:ea typeface="Open Sans"/>
                <a:cs typeface="Open Sans"/>
                <a:sym typeface="Open Sans"/>
              </a:rPr>
              <a:t>The Script Path contains the </a:t>
            </a:r>
            <a:r>
              <a:rPr lang="en-US" sz="2200" i="0" u="none" strike="noStrike" cap="none" dirty="0" err="1">
                <a:solidFill>
                  <a:schemeClr val="lt1"/>
                </a:solidFill>
                <a:latin typeface="Open Sans"/>
                <a:ea typeface="Open Sans"/>
                <a:cs typeface="Open Sans"/>
                <a:sym typeface="Open Sans"/>
              </a:rPr>
              <a:t>Jenkinsfile</a:t>
            </a:r>
            <a:r>
              <a:rPr lang="en-US" sz="2200" i="0" u="none" strike="noStrike" cap="none" dirty="0">
                <a:solidFill>
                  <a:schemeClr val="lt1"/>
                </a:solidFill>
                <a:latin typeface="Open Sans"/>
                <a:ea typeface="Open Sans"/>
                <a:cs typeface="Open Sans"/>
                <a:sym typeface="Open Sans"/>
              </a:rPr>
              <a:t>, which is created in the root directory of our project.</a:t>
            </a:r>
            <a:endParaRPr sz="2200" dirty="0">
              <a:latin typeface="Open Sans"/>
              <a:ea typeface="Open Sans"/>
              <a:cs typeface="Open Sans"/>
              <a:sym typeface="Open Sans"/>
            </a:endParaRPr>
          </a:p>
        </p:txBody>
      </p:sp>
      <p:pic>
        <p:nvPicPr>
          <p:cNvPr id="819" name="Google Shape;819;p87"/>
          <p:cNvPicPr preferRelativeResize="0"/>
          <p:nvPr/>
        </p:nvPicPr>
        <p:blipFill rotWithShape="1">
          <a:blip r:embed="rId3">
            <a:alphaModFix/>
          </a:blip>
          <a:srcRect/>
          <a:stretch/>
        </p:blipFill>
        <p:spPr>
          <a:xfrm>
            <a:off x="3548877" y="2804844"/>
            <a:ext cx="9158126" cy="5404119"/>
          </a:xfrm>
          <a:prstGeom prst="rect">
            <a:avLst/>
          </a:prstGeom>
          <a:noFill/>
          <a:ln w="9525" cap="flat" cmpd="sng">
            <a:solidFill>
              <a:schemeClr val="dk1"/>
            </a:solidFill>
            <a:prstDash val="solid"/>
            <a:round/>
            <a:headEnd type="none" w="sm" len="sm"/>
            <a:tailEnd type="none" w="sm" len="sm"/>
          </a:ln>
        </p:spPr>
      </p:pic>
      <p:sp>
        <p:nvSpPr>
          <p:cNvPr id="820" name="Google Shape;820;p87"/>
          <p:cNvSpPr/>
          <p:nvPr/>
        </p:nvSpPr>
        <p:spPr>
          <a:xfrm>
            <a:off x="5678247" y="3664417"/>
            <a:ext cx="7018986" cy="1378041"/>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21" name="Google Shape;821;p87"/>
          <p:cNvPicPr preferRelativeResize="0"/>
          <p:nvPr/>
        </p:nvPicPr>
        <p:blipFill rotWithShape="1">
          <a:blip r:embed="rId4">
            <a:alphaModFix/>
          </a:blip>
          <a:srcRect t="6807" b="6798"/>
          <a:stretch/>
        </p:blipFill>
        <p:spPr>
          <a:xfrm>
            <a:off x="1033021" y="889500"/>
            <a:ext cx="14861752" cy="91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Optional: GitHub Hook Trigger for the Java Backend Project</a:t>
            </a:r>
            <a:endParaRPr/>
          </a:p>
        </p:txBody>
      </p:sp>
      <p:sp>
        <p:nvSpPr>
          <p:cNvPr id="827" name="Google Shape;827;p88"/>
          <p:cNvSpPr/>
          <p:nvPr/>
        </p:nvSpPr>
        <p:spPr>
          <a:xfrm>
            <a:off x="1911186" y="1354773"/>
            <a:ext cx="12433627" cy="687301"/>
          </a:xfrm>
          <a:prstGeom prst="roundRect">
            <a:avLst>
              <a:gd name="adj" fmla="val 16667"/>
            </a:avLst>
          </a:prstGeom>
          <a:solidFill>
            <a:srgbClr val="F36A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dirty="0">
                <a:solidFill>
                  <a:schemeClr val="lt1"/>
                </a:solidFill>
                <a:latin typeface="Open Sans"/>
                <a:ea typeface="Open Sans"/>
                <a:cs typeface="Open Sans"/>
                <a:sym typeface="Open Sans"/>
              </a:rPr>
              <a:t>Configure </a:t>
            </a:r>
            <a:r>
              <a:rPr lang="en-US" sz="2200" b="1" i="0" u="none" strike="noStrike" cap="none" dirty="0">
                <a:solidFill>
                  <a:schemeClr val="lt1"/>
                </a:solidFill>
                <a:latin typeface="Open Sans"/>
                <a:ea typeface="Open Sans"/>
                <a:cs typeface="Open Sans"/>
                <a:sym typeface="Open Sans"/>
              </a:rPr>
              <a:t>GitHub trigger </a:t>
            </a:r>
            <a:r>
              <a:rPr lang="en-US" sz="2200" b="0" i="0" u="none" strike="noStrike" cap="none" dirty="0">
                <a:solidFill>
                  <a:schemeClr val="lt1"/>
                </a:solidFill>
                <a:latin typeface="Open Sans"/>
                <a:ea typeface="Open Sans"/>
                <a:cs typeface="Open Sans"/>
                <a:sym typeface="Open Sans"/>
              </a:rPr>
              <a:t>for </a:t>
            </a:r>
            <a:r>
              <a:rPr lang="en-US" sz="2200" b="0" i="0" u="none" strike="noStrike" cap="none" dirty="0" err="1">
                <a:solidFill>
                  <a:schemeClr val="lt1"/>
                </a:solidFill>
                <a:latin typeface="Open Sans"/>
                <a:ea typeface="Open Sans"/>
                <a:cs typeface="Open Sans"/>
                <a:sym typeface="Open Sans"/>
              </a:rPr>
              <a:t>GITScm</a:t>
            </a:r>
            <a:r>
              <a:rPr lang="en-US" sz="2200" b="0" i="0" u="none" strike="noStrike" cap="none" dirty="0">
                <a:solidFill>
                  <a:schemeClr val="lt1"/>
                </a:solidFill>
                <a:latin typeface="Open Sans"/>
                <a:ea typeface="Open Sans"/>
                <a:cs typeface="Open Sans"/>
                <a:sym typeface="Open Sans"/>
              </a:rPr>
              <a:t> Polling. Users can configure the same using </a:t>
            </a:r>
            <a:r>
              <a:rPr lang="en-US" sz="2200" b="0" i="0" u="none" strike="noStrike" cap="none" dirty="0" err="1">
                <a:solidFill>
                  <a:schemeClr val="lt1"/>
                </a:solidFill>
                <a:latin typeface="Open Sans"/>
                <a:ea typeface="Open Sans"/>
                <a:cs typeface="Open Sans"/>
                <a:sym typeface="Open Sans"/>
              </a:rPr>
              <a:t>ngrok</a:t>
            </a:r>
            <a:r>
              <a:rPr lang="en-US" sz="2200" b="0" i="0" u="none" strike="noStrike" cap="none" dirty="0">
                <a:solidFill>
                  <a:schemeClr val="lt1"/>
                </a:solidFill>
                <a:latin typeface="Open Sans"/>
                <a:ea typeface="Open Sans"/>
                <a:cs typeface="Open Sans"/>
                <a:sym typeface="Open Sans"/>
              </a:rPr>
              <a:t>.</a:t>
            </a:r>
            <a:endParaRPr dirty="0"/>
          </a:p>
        </p:txBody>
      </p:sp>
      <p:pic>
        <p:nvPicPr>
          <p:cNvPr id="828" name="Google Shape;828;p88"/>
          <p:cNvPicPr preferRelativeResize="0"/>
          <p:nvPr/>
        </p:nvPicPr>
        <p:blipFill rotWithShape="1">
          <a:blip r:embed="rId3">
            <a:alphaModFix/>
          </a:blip>
          <a:srcRect/>
          <a:stretch/>
        </p:blipFill>
        <p:spPr>
          <a:xfrm>
            <a:off x="2989234" y="2395643"/>
            <a:ext cx="10314854" cy="5822615"/>
          </a:xfrm>
          <a:prstGeom prst="rect">
            <a:avLst/>
          </a:prstGeom>
          <a:noFill/>
          <a:ln w="9525" cap="flat" cmpd="sng">
            <a:solidFill>
              <a:schemeClr val="dk1"/>
            </a:solidFill>
            <a:prstDash val="solid"/>
            <a:round/>
            <a:headEnd type="none" w="sm" len="sm"/>
            <a:tailEnd type="none" w="sm" len="sm"/>
          </a:ln>
        </p:spPr>
      </p:pic>
      <p:sp>
        <p:nvSpPr>
          <p:cNvPr id="829" name="Google Shape;829;p88"/>
          <p:cNvSpPr/>
          <p:nvPr/>
        </p:nvSpPr>
        <p:spPr>
          <a:xfrm>
            <a:off x="5015664" y="3835149"/>
            <a:ext cx="3284112" cy="399245"/>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30" name="Google Shape;830;p88"/>
          <p:cNvPicPr preferRelativeResize="0"/>
          <p:nvPr/>
        </p:nvPicPr>
        <p:blipFill rotWithShape="1">
          <a:blip r:embed="rId4">
            <a:alphaModFix/>
          </a:blip>
          <a:srcRect t="6807" b="6798"/>
          <a:stretch/>
        </p:blipFill>
        <p:spPr>
          <a:xfrm>
            <a:off x="1033021" y="889500"/>
            <a:ext cx="14861752" cy="9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Run the Jenkins Pipeline Project for the Java Backend Project</a:t>
            </a:r>
            <a:endParaRPr/>
          </a:p>
        </p:txBody>
      </p:sp>
      <p:pic>
        <p:nvPicPr>
          <p:cNvPr id="836" name="Google Shape;836;p89"/>
          <p:cNvPicPr preferRelativeResize="0"/>
          <p:nvPr/>
        </p:nvPicPr>
        <p:blipFill rotWithShape="1">
          <a:blip r:embed="rId3">
            <a:alphaModFix/>
          </a:blip>
          <a:srcRect/>
          <a:stretch/>
        </p:blipFill>
        <p:spPr>
          <a:xfrm>
            <a:off x="2733529" y="2513319"/>
            <a:ext cx="10788821" cy="5741181"/>
          </a:xfrm>
          <a:prstGeom prst="rect">
            <a:avLst/>
          </a:prstGeom>
          <a:noFill/>
          <a:ln w="9525" cap="flat" cmpd="sng">
            <a:solidFill>
              <a:schemeClr val="dk1"/>
            </a:solidFill>
            <a:prstDash val="solid"/>
            <a:round/>
            <a:headEnd type="none" w="sm" len="sm"/>
            <a:tailEnd type="none" w="sm" len="sm"/>
          </a:ln>
        </p:spPr>
      </p:pic>
      <p:sp>
        <p:nvSpPr>
          <p:cNvPr id="837" name="Google Shape;837;p89"/>
          <p:cNvSpPr/>
          <p:nvPr/>
        </p:nvSpPr>
        <p:spPr>
          <a:xfrm>
            <a:off x="4042030" y="1389904"/>
            <a:ext cx="8843733" cy="902904"/>
          </a:xfrm>
          <a:prstGeom prst="roundRect">
            <a:avLst>
              <a:gd name="adj" fmla="val 16667"/>
            </a:avLst>
          </a:prstGeom>
          <a:solidFill>
            <a:srgbClr val="F36A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Notice stages appearing as mentioned in the </a:t>
            </a:r>
            <a:r>
              <a:rPr lang="en-US" sz="2200" b="0" i="0" u="none" strike="noStrike" cap="none" dirty="0" err="1">
                <a:solidFill>
                  <a:schemeClr val="lt1"/>
                </a:solidFill>
                <a:latin typeface="Open Sans"/>
                <a:ea typeface="Open Sans"/>
                <a:cs typeface="Open Sans"/>
                <a:sym typeface="Open Sans"/>
              </a:rPr>
              <a:t>Jenkinsfile</a:t>
            </a:r>
            <a:r>
              <a:rPr lang="en-US" sz="2200" b="0" i="0" u="none" strike="noStrike" cap="none" dirty="0">
                <a:solidFill>
                  <a:schemeClr val="lt1"/>
                </a:solidFill>
                <a:latin typeface="Open Sans"/>
                <a:ea typeface="Open Sans"/>
                <a:cs typeface="Open Sans"/>
                <a:sym typeface="Open Sans"/>
              </a:rPr>
              <a:t>. </a:t>
            </a:r>
            <a:endParaRPr dirty="0"/>
          </a:p>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Source &gt; Test &gt; Build &gt; Containerize &gt; Deploy</a:t>
            </a:r>
            <a:endParaRPr b="1" dirty="0"/>
          </a:p>
        </p:txBody>
      </p:sp>
      <p:sp>
        <p:nvSpPr>
          <p:cNvPr id="838" name="Google Shape;838;p89"/>
          <p:cNvSpPr/>
          <p:nvPr/>
        </p:nvSpPr>
        <p:spPr>
          <a:xfrm>
            <a:off x="2708798" y="4507945"/>
            <a:ext cx="1695428" cy="26859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39" name="Google Shape;839;p89"/>
          <p:cNvSpPr/>
          <p:nvPr/>
        </p:nvSpPr>
        <p:spPr>
          <a:xfrm>
            <a:off x="7585808" y="4345827"/>
            <a:ext cx="3593867" cy="730652"/>
          </a:xfrm>
          <a:prstGeom prst="roundRect">
            <a:avLst>
              <a:gd name="adj" fmla="val 16667"/>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Click on Build Now and build project.</a:t>
            </a:r>
            <a:endParaRPr sz="2000" b="0" i="0" u="none" strike="noStrike" cap="none">
              <a:solidFill>
                <a:srgbClr val="3F3F3F"/>
              </a:solidFill>
              <a:latin typeface="Open Sans"/>
              <a:ea typeface="Open Sans"/>
              <a:cs typeface="Open Sans"/>
              <a:sym typeface="Open Sans"/>
            </a:endParaRPr>
          </a:p>
        </p:txBody>
      </p:sp>
      <p:cxnSp>
        <p:nvCxnSpPr>
          <p:cNvPr id="840" name="Google Shape;840;p89"/>
          <p:cNvCxnSpPr/>
          <p:nvPr/>
        </p:nvCxnSpPr>
        <p:spPr>
          <a:xfrm rot="10800000" flipH="1">
            <a:off x="4497356" y="4583629"/>
            <a:ext cx="3032075" cy="2630"/>
          </a:xfrm>
          <a:prstGeom prst="straightConnector1">
            <a:avLst/>
          </a:prstGeom>
          <a:noFill/>
          <a:ln w="19050" cap="flat" cmpd="sng">
            <a:solidFill>
              <a:srgbClr val="FF0000"/>
            </a:solidFill>
            <a:prstDash val="solid"/>
            <a:miter lim="800000"/>
            <a:headEnd type="none" w="sm" len="sm"/>
            <a:tailEnd type="triangle" w="lg" len="lg"/>
          </a:ln>
        </p:spPr>
      </p:cxnSp>
      <p:pic>
        <p:nvPicPr>
          <p:cNvPr id="841" name="Google Shape;841;p89"/>
          <p:cNvPicPr preferRelativeResize="0"/>
          <p:nvPr/>
        </p:nvPicPr>
        <p:blipFill rotWithShape="1">
          <a:blip r:embed="rId4">
            <a:alphaModFix/>
          </a:blip>
          <a:srcRect t="6807" b="6798"/>
          <a:stretch/>
        </p:blipFill>
        <p:spPr>
          <a:xfrm>
            <a:off x="1033021" y="889500"/>
            <a:ext cx="14861752" cy="91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0"/>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Clr>
                <a:srgbClr val="3F3F3F"/>
              </a:buClr>
              <a:buSzPts val="2800"/>
              <a:buNone/>
            </a:pPr>
            <a:r>
              <a:rPr lang="en-US" dirty="0">
                <a:solidFill>
                  <a:srgbClr val="3F3F3F"/>
                </a:solidFill>
              </a:rPr>
              <a:t>EC2 instances is created and configured on AWS.</a:t>
            </a:r>
            <a:endParaRPr dirty="0">
              <a:solidFill>
                <a:srgbClr val="3F3F3F"/>
              </a:solidFill>
            </a:endParaRPr>
          </a:p>
        </p:txBody>
      </p:sp>
      <p:sp>
        <p:nvSpPr>
          <p:cNvPr id="847" name="Google Shape;847;p90"/>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Clr>
                <a:srgbClr val="3F3F3F"/>
              </a:buClr>
              <a:buSzPts val="2800"/>
              <a:buNone/>
            </a:pPr>
            <a:r>
              <a:rPr lang="en-US" dirty="0">
                <a:solidFill>
                  <a:srgbClr val="3F3F3F"/>
                </a:solidFill>
              </a:rPr>
              <a:t>MySQL RDS database is created on AWS.</a:t>
            </a:r>
            <a:endParaRPr dirty="0">
              <a:solidFill>
                <a:srgbClr val="3F3F3F"/>
              </a:solidFill>
            </a:endParaRPr>
          </a:p>
        </p:txBody>
      </p:sp>
      <p:sp>
        <p:nvSpPr>
          <p:cNvPr id="848" name="Google Shape;848;p90"/>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Clr>
                <a:srgbClr val="3F3F3F"/>
              </a:buClr>
              <a:buSzPts val="2800"/>
              <a:buNone/>
            </a:pPr>
            <a:r>
              <a:rPr lang="en-US" dirty="0">
                <a:solidFill>
                  <a:srgbClr val="3F3F3F"/>
                </a:solidFill>
              </a:rPr>
              <a:t>Jenkins Pipeline is built to </a:t>
            </a:r>
            <a:r>
              <a:rPr lang="en-US" dirty="0" err="1">
                <a:solidFill>
                  <a:srgbClr val="3F3F3F"/>
                </a:solidFill>
              </a:rPr>
              <a:t>dockerize</a:t>
            </a:r>
            <a:r>
              <a:rPr lang="en-US" dirty="0">
                <a:solidFill>
                  <a:srgbClr val="3F3F3F"/>
                </a:solidFill>
              </a:rPr>
              <a:t> the Java backend.</a:t>
            </a:r>
            <a:endParaRPr dirty="0">
              <a:solidFill>
                <a:srgbClr val="3F3F3F"/>
              </a:solidFill>
            </a:endParaRPr>
          </a:p>
        </p:txBody>
      </p:sp>
      <p:sp>
        <p:nvSpPr>
          <p:cNvPr id="849" name="Google Shape;849;p90"/>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Clr>
                <a:srgbClr val="3F3F3F"/>
              </a:buClr>
              <a:buSzPts val="2800"/>
              <a:buNone/>
            </a:pPr>
            <a:r>
              <a:rPr lang="en-US" dirty="0">
                <a:solidFill>
                  <a:srgbClr val="3F3F3F"/>
                </a:solidFill>
              </a:rPr>
              <a:t>Docker is integrated in Jenkins to build and release the images as containers on EC2.</a:t>
            </a:r>
            <a:endParaRPr dirty="0">
              <a:solidFill>
                <a:srgbClr val="3F3F3F"/>
              </a:solidFill>
            </a:endParaRPr>
          </a:p>
        </p:txBody>
      </p:sp>
      <p:pic>
        <p:nvPicPr>
          <p:cNvPr id="850" name="Google Shape;850;p90"/>
          <p:cNvPicPr preferRelativeResize="0"/>
          <p:nvPr/>
        </p:nvPicPr>
        <p:blipFill rotWithShape="1">
          <a:blip r:embed="rId3">
            <a:alphaModFix/>
          </a:blip>
          <a:srcRect/>
          <a:stretch/>
        </p:blipFill>
        <p:spPr>
          <a:xfrm>
            <a:off x="826247" y="3425213"/>
            <a:ext cx="457200" cy="457200"/>
          </a:xfrm>
          <a:prstGeom prst="rect">
            <a:avLst/>
          </a:prstGeom>
          <a:noFill/>
          <a:ln>
            <a:noFill/>
          </a:ln>
        </p:spPr>
      </p:pic>
      <p:pic>
        <p:nvPicPr>
          <p:cNvPr id="851" name="Google Shape;851;p90"/>
          <p:cNvPicPr preferRelativeResize="0"/>
          <p:nvPr/>
        </p:nvPicPr>
        <p:blipFill rotWithShape="1">
          <a:blip r:embed="rId3">
            <a:alphaModFix/>
          </a:blip>
          <a:srcRect/>
          <a:stretch/>
        </p:blipFill>
        <p:spPr>
          <a:xfrm>
            <a:off x="826247" y="4674756"/>
            <a:ext cx="457200" cy="457200"/>
          </a:xfrm>
          <a:prstGeom prst="rect">
            <a:avLst/>
          </a:prstGeom>
          <a:noFill/>
          <a:ln>
            <a:noFill/>
          </a:ln>
        </p:spPr>
      </p:pic>
      <p:pic>
        <p:nvPicPr>
          <p:cNvPr id="852" name="Google Shape;852;p90"/>
          <p:cNvPicPr preferRelativeResize="0"/>
          <p:nvPr/>
        </p:nvPicPr>
        <p:blipFill rotWithShape="1">
          <a:blip r:embed="rId3">
            <a:alphaModFix/>
          </a:blip>
          <a:srcRect/>
          <a:stretch/>
        </p:blipFill>
        <p:spPr>
          <a:xfrm>
            <a:off x="844422" y="5695699"/>
            <a:ext cx="457200" cy="457200"/>
          </a:xfrm>
          <a:prstGeom prst="rect">
            <a:avLst/>
          </a:prstGeom>
          <a:noFill/>
          <a:ln>
            <a:noFill/>
          </a:ln>
        </p:spPr>
      </p:pic>
      <p:pic>
        <p:nvPicPr>
          <p:cNvPr id="853" name="Google Shape;853;p90"/>
          <p:cNvPicPr preferRelativeResize="0"/>
          <p:nvPr/>
        </p:nvPicPr>
        <p:blipFill rotWithShape="1">
          <a:blip r:embed="rId3">
            <a:alphaModFix/>
          </a:blip>
          <a:srcRect/>
          <a:stretch/>
        </p:blipFill>
        <p:spPr>
          <a:xfrm>
            <a:off x="844422" y="225187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9"/>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latin typeface="Open Sans"/>
                <a:ea typeface="Open Sans"/>
                <a:cs typeface="Open Sans"/>
                <a:sym typeface="Open Sans"/>
              </a:rPr>
              <a:t>Before we begin, let’s recall what we have covered till now:</a:t>
            </a:r>
            <a:endParaRPr/>
          </a:p>
        </p:txBody>
      </p:sp>
      <p:sp>
        <p:nvSpPr>
          <p:cNvPr id="389" name="Google Shape;389;p39"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0" name="Google Shape;390;p39"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1" name="Google Shape;391;p39"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2" name="Google Shape;392;p39" descr="Agile Software Vector Logo - Download Free SVG Icon | Worldvectorlogo"/>
          <p:cNvSpPr/>
          <p:nvPr/>
        </p:nvSpPr>
        <p:spPr>
          <a:xfrm>
            <a:off x="10611485" y="4242276"/>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pic>
        <p:nvPicPr>
          <p:cNvPr id="393" name="Google Shape;393;p39" descr="JUnit · GitHub"/>
          <p:cNvPicPr preferRelativeResize="0"/>
          <p:nvPr/>
        </p:nvPicPr>
        <p:blipFill rotWithShape="1">
          <a:blip r:embed="rId3">
            <a:alphaModFix/>
          </a:blip>
          <a:srcRect/>
          <a:stretch/>
        </p:blipFill>
        <p:spPr>
          <a:xfrm>
            <a:off x="3194116" y="2960866"/>
            <a:ext cx="1575813" cy="1575813"/>
          </a:xfrm>
          <a:prstGeom prst="rect">
            <a:avLst/>
          </a:prstGeom>
          <a:noFill/>
          <a:ln>
            <a:noFill/>
          </a:ln>
        </p:spPr>
      </p:pic>
      <p:sp>
        <p:nvSpPr>
          <p:cNvPr id="394" name="Google Shape;394;p39"/>
          <p:cNvSpPr txBox="1"/>
          <p:nvPr/>
        </p:nvSpPr>
        <p:spPr>
          <a:xfrm>
            <a:off x="3043804" y="4483639"/>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JUnit</a:t>
            </a:r>
            <a:endParaRPr/>
          </a:p>
        </p:txBody>
      </p:sp>
      <p:grpSp>
        <p:nvGrpSpPr>
          <p:cNvPr id="395" name="Google Shape;395;p39"/>
          <p:cNvGrpSpPr/>
          <p:nvPr/>
        </p:nvGrpSpPr>
        <p:grpSpPr>
          <a:xfrm>
            <a:off x="5703212" y="3229021"/>
            <a:ext cx="3915417" cy="1671384"/>
            <a:chOff x="5628564" y="3266628"/>
            <a:chExt cx="3915417" cy="1671384"/>
          </a:xfrm>
        </p:grpSpPr>
        <p:pic>
          <p:nvPicPr>
            <p:cNvPr id="396" name="Google Shape;396;p39" descr="Download Spring Framework Logo in SVG Vector or PNG File Format - Logo.wine"/>
            <p:cNvPicPr preferRelativeResize="0"/>
            <p:nvPr/>
          </p:nvPicPr>
          <p:blipFill rotWithShape="1">
            <a:blip r:embed="rId4">
              <a:alphaModFix/>
            </a:blip>
            <a:srcRect t="29938" b="32841"/>
            <a:stretch/>
          </p:blipFill>
          <p:spPr>
            <a:xfrm>
              <a:off x="5628564" y="3266628"/>
              <a:ext cx="3915417" cy="971551"/>
            </a:xfrm>
            <a:prstGeom prst="rect">
              <a:avLst/>
            </a:prstGeom>
            <a:noFill/>
            <a:ln>
              <a:noFill/>
            </a:ln>
          </p:spPr>
        </p:pic>
        <p:sp>
          <p:nvSpPr>
            <p:cNvPr id="397" name="Google Shape;397;p39"/>
            <p:cNvSpPr txBox="1"/>
            <p:nvPr/>
          </p:nvSpPr>
          <p:spPr>
            <a:xfrm>
              <a:off x="6882669" y="4483336"/>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Spring</a:t>
              </a:r>
              <a:endParaRPr/>
            </a:p>
          </p:txBody>
        </p:sp>
      </p:grpSp>
      <p:sp>
        <p:nvSpPr>
          <p:cNvPr id="398" name="Google Shape;398;p39"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99" name="Google Shape;399;p39"/>
          <p:cNvGrpSpPr/>
          <p:nvPr/>
        </p:nvGrpSpPr>
        <p:grpSpPr>
          <a:xfrm>
            <a:off x="10261229" y="3229021"/>
            <a:ext cx="2193027" cy="1756532"/>
            <a:chOff x="9731662" y="3220609"/>
            <a:chExt cx="2193027" cy="1756532"/>
          </a:xfrm>
        </p:grpSpPr>
        <p:pic>
          <p:nvPicPr>
            <p:cNvPr id="400" name="Google Shape;400;p39" descr="Spring Boot: Apprentice Cookbook | ITNEXT"/>
            <p:cNvPicPr preferRelativeResize="0"/>
            <p:nvPr/>
          </p:nvPicPr>
          <p:blipFill rotWithShape="1">
            <a:blip r:embed="rId5">
              <a:alphaModFix/>
            </a:blip>
            <a:srcRect/>
            <a:stretch/>
          </p:blipFill>
          <p:spPr>
            <a:xfrm>
              <a:off x="9731662" y="3220609"/>
              <a:ext cx="2193027" cy="1151339"/>
            </a:xfrm>
            <a:prstGeom prst="rect">
              <a:avLst/>
            </a:prstGeom>
            <a:noFill/>
            <a:ln>
              <a:noFill/>
            </a:ln>
          </p:spPr>
        </p:pic>
        <p:sp>
          <p:nvSpPr>
            <p:cNvPr id="401" name="Google Shape;401;p39"/>
            <p:cNvSpPr txBox="1"/>
            <p:nvPr/>
          </p:nvSpPr>
          <p:spPr>
            <a:xfrm>
              <a:off x="9907881" y="4522465"/>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Spring Boot</a:t>
              </a:r>
              <a:endParaRPr/>
            </a:p>
          </p:txBody>
        </p:sp>
      </p:grpSp>
      <p:sp>
        <p:nvSpPr>
          <p:cNvPr id="402" name="Google Shape;402;p39" descr="aws-logo - amazon web services ico PNG image with transparent background |  TOPpng"/>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3" name="Google Shape;403;p39" descr="Microservices PNG and Microservices Transparent Clipart Free Download. -  CleanPNG / KissPNG"/>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4" name="Google Shape;404;p39" descr="Microservices | Request Detail | Icons8"/>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5" name="Google Shape;405;p39"/>
          <p:cNvSpPr txBox="1"/>
          <p:nvPr/>
        </p:nvSpPr>
        <p:spPr>
          <a:xfrm>
            <a:off x="8612563" y="7488848"/>
            <a:ext cx="2334293"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Microservices</a:t>
            </a:r>
            <a:endParaRPr/>
          </a:p>
        </p:txBody>
      </p:sp>
      <p:grpSp>
        <p:nvGrpSpPr>
          <p:cNvPr id="406" name="Google Shape;406;p39"/>
          <p:cNvGrpSpPr/>
          <p:nvPr/>
        </p:nvGrpSpPr>
        <p:grpSpPr>
          <a:xfrm>
            <a:off x="4451652" y="5423909"/>
            <a:ext cx="2928862" cy="2519614"/>
            <a:chOff x="4778224" y="5553570"/>
            <a:chExt cx="2928862" cy="2519614"/>
          </a:xfrm>
        </p:grpSpPr>
        <p:sp>
          <p:nvSpPr>
            <p:cNvPr id="407" name="Google Shape;407;p39"/>
            <p:cNvSpPr txBox="1"/>
            <p:nvPr/>
          </p:nvSpPr>
          <p:spPr>
            <a:xfrm>
              <a:off x="4949596" y="7618508"/>
              <a:ext cx="2334293"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Webservices</a:t>
              </a:r>
              <a:endParaRPr/>
            </a:p>
          </p:txBody>
        </p:sp>
        <p:pic>
          <p:nvPicPr>
            <p:cNvPr id="408" name="Google Shape;408;p39"/>
            <p:cNvPicPr preferRelativeResize="0"/>
            <p:nvPr/>
          </p:nvPicPr>
          <p:blipFill rotWithShape="1">
            <a:blip r:embed="rId6">
              <a:alphaModFix/>
            </a:blip>
            <a:srcRect l="21110" t="18547" r="19716" b="20753"/>
            <a:stretch/>
          </p:blipFill>
          <p:spPr>
            <a:xfrm>
              <a:off x="4778224" y="5553570"/>
              <a:ext cx="2928862" cy="1688063"/>
            </a:xfrm>
            <a:prstGeom prst="rect">
              <a:avLst/>
            </a:prstGeom>
            <a:noFill/>
            <a:ln>
              <a:noFill/>
            </a:ln>
          </p:spPr>
        </p:pic>
      </p:grpSp>
      <p:pic>
        <p:nvPicPr>
          <p:cNvPr id="409" name="Google Shape;409;p39" descr="Introduction to Micro-Services. Introduction | by Roshan Alwis | Tech  Vision | Medium"/>
          <p:cNvPicPr preferRelativeResize="0"/>
          <p:nvPr/>
        </p:nvPicPr>
        <p:blipFill rotWithShape="1">
          <a:blip r:embed="rId7">
            <a:alphaModFix/>
          </a:blip>
          <a:srcRect/>
          <a:stretch/>
        </p:blipFill>
        <p:spPr>
          <a:xfrm>
            <a:off x="8293389" y="5194740"/>
            <a:ext cx="3058809" cy="229410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9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Which command can be used to configure Java versions?</a:t>
            </a:r>
            <a:endParaRPr/>
          </a:p>
        </p:txBody>
      </p:sp>
      <p:sp>
        <p:nvSpPr>
          <p:cNvPr id="863" name="Google Shape;863;p92"/>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
        <p:nvSpPr>
          <p:cNvPr id="864" name="Google Shape;864;p9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none of the above</a:t>
            </a:r>
            <a:endParaRPr/>
          </a:p>
        </p:txBody>
      </p:sp>
      <p:sp>
        <p:nvSpPr>
          <p:cNvPr id="865" name="Google Shape;865;p9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sudo alternatives –config java</a:t>
            </a:r>
            <a:endParaRPr/>
          </a:p>
        </p:txBody>
      </p:sp>
      <p:sp>
        <p:nvSpPr>
          <p:cNvPr id="866" name="Google Shape;866;p9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sudo –config java</a:t>
            </a:r>
            <a:endParaRPr b="0">
              <a:solidFill>
                <a:srgbClr val="3F3F3F"/>
              </a:solidFill>
            </a:endParaRPr>
          </a:p>
        </p:txBody>
      </p:sp>
      <p:sp>
        <p:nvSpPr>
          <p:cNvPr id="867" name="Google Shape;867;p9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sudo  java –-config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93"/>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a:solidFill>
                  <a:srgbClr val="3F3F3F"/>
                </a:solidFill>
              </a:rPr>
              <a:t>In case you have multiple versions of Java, you can choose which one to work with as default </a:t>
            </a:r>
            <a:r>
              <a:rPr lang="en-US" dirty="0" err="1">
                <a:solidFill>
                  <a:srgbClr val="3F3F3F"/>
                </a:solidFill>
              </a:rPr>
              <a:t>sudo</a:t>
            </a:r>
            <a:r>
              <a:rPr lang="en-US" dirty="0">
                <a:solidFill>
                  <a:srgbClr val="3F3F3F"/>
                </a:solidFill>
              </a:rPr>
              <a:t> alternatives –</a:t>
            </a:r>
            <a:endParaRPr dirty="0"/>
          </a:p>
          <a:p>
            <a:pPr marL="457200" lvl="0" indent="-228600" algn="l" rtl="0">
              <a:lnSpc>
                <a:spcPct val="90000"/>
              </a:lnSpc>
              <a:spcBef>
                <a:spcPts val="1000"/>
              </a:spcBef>
              <a:spcAft>
                <a:spcPts val="0"/>
              </a:spcAft>
              <a:buSzPts val="2800"/>
              <a:buNone/>
            </a:pPr>
            <a:r>
              <a:rPr lang="en-US" dirty="0">
                <a:solidFill>
                  <a:srgbClr val="3F3F3F"/>
                </a:solidFill>
              </a:rPr>
              <a:t>config java command.</a:t>
            </a:r>
            <a:endParaRPr dirty="0"/>
          </a:p>
        </p:txBody>
      </p:sp>
      <p:sp>
        <p:nvSpPr>
          <p:cNvPr id="873" name="Google Shape;873;p93"/>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874" name="Google Shape;874;p93"/>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Which command can be used to configure Java versions?</a:t>
            </a:r>
            <a:endParaRPr/>
          </a:p>
        </p:txBody>
      </p:sp>
      <p:sp>
        <p:nvSpPr>
          <p:cNvPr id="875" name="Google Shape;875;p93"/>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java –-config</a:t>
            </a:r>
            <a:endParaRPr/>
          </a:p>
        </p:txBody>
      </p:sp>
      <p:sp>
        <p:nvSpPr>
          <p:cNvPr id="876" name="Google Shape;876;p93"/>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none of the above</a:t>
            </a:r>
            <a:endParaRPr/>
          </a:p>
        </p:txBody>
      </p:sp>
      <p:sp>
        <p:nvSpPr>
          <p:cNvPr id="877" name="Google Shape;877;p93"/>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alternatives –config java</a:t>
            </a:r>
            <a:endParaRPr/>
          </a:p>
        </p:txBody>
      </p:sp>
      <p:sp>
        <p:nvSpPr>
          <p:cNvPr id="878" name="Google Shape;878;p93"/>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–config java</a:t>
            </a:r>
            <a:endParaRPr b="0"/>
          </a:p>
        </p:txBody>
      </p:sp>
      <p:sp>
        <p:nvSpPr>
          <p:cNvPr id="879" name="Google Shape;879;p93"/>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dirty="0"/>
              <a:t>How can you enable Docker after installation?</a:t>
            </a:r>
            <a:endParaRPr dirty="0"/>
          </a:p>
        </p:txBody>
      </p:sp>
      <p:sp>
        <p:nvSpPr>
          <p:cNvPr id="885" name="Google Shape;885;p9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
        <p:nvSpPr>
          <p:cNvPr id="886" name="Google Shape;886;p9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docker enable</a:t>
            </a:r>
            <a:endParaRPr/>
          </a:p>
        </p:txBody>
      </p:sp>
      <p:sp>
        <p:nvSpPr>
          <p:cNvPr id="887" name="Google Shape;887;p9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systemctl docker enable</a:t>
            </a:r>
            <a:endParaRPr/>
          </a:p>
        </p:txBody>
      </p:sp>
      <p:sp>
        <p:nvSpPr>
          <p:cNvPr id="888" name="Google Shape;888;p9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systemctl enable docker</a:t>
            </a:r>
            <a:endParaRPr/>
          </a:p>
        </p:txBody>
      </p:sp>
      <p:sp>
        <p:nvSpPr>
          <p:cNvPr id="889" name="Google Shape;889;p9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enable docker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95"/>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a:t>You can enable Docker after installation using </a:t>
            </a:r>
            <a:r>
              <a:rPr lang="en-US" dirty="0" err="1"/>
              <a:t>systemctl</a:t>
            </a:r>
            <a:r>
              <a:rPr lang="en-US" dirty="0"/>
              <a:t> command.</a:t>
            </a:r>
            <a:endParaRPr dirty="0"/>
          </a:p>
        </p:txBody>
      </p:sp>
      <p:sp>
        <p:nvSpPr>
          <p:cNvPr id="895" name="Google Shape;895;p9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B</a:t>
            </a:r>
            <a:endParaRPr/>
          </a:p>
        </p:txBody>
      </p:sp>
      <p:sp>
        <p:nvSpPr>
          <p:cNvPr id="896" name="Google Shape;896;p9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dirty="0"/>
              <a:t>How can you enable Docker after installation?</a:t>
            </a:r>
            <a:endParaRPr dirty="0"/>
          </a:p>
        </p:txBody>
      </p:sp>
      <p:sp>
        <p:nvSpPr>
          <p:cNvPr id="897" name="Google Shape;897;p9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enable docker</a:t>
            </a:r>
            <a:endParaRPr/>
          </a:p>
        </p:txBody>
      </p:sp>
      <p:sp>
        <p:nvSpPr>
          <p:cNvPr id="898" name="Google Shape;898;p9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err="1"/>
              <a:t>sudo</a:t>
            </a:r>
            <a:r>
              <a:rPr lang="en-US" dirty="0"/>
              <a:t> docker enable</a:t>
            </a:r>
            <a:endParaRPr dirty="0"/>
          </a:p>
        </p:txBody>
      </p:sp>
      <p:sp>
        <p:nvSpPr>
          <p:cNvPr id="899" name="Google Shape;899;p9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systemctl docker enable</a:t>
            </a:r>
            <a:endParaRPr/>
          </a:p>
        </p:txBody>
      </p:sp>
      <p:sp>
        <p:nvSpPr>
          <p:cNvPr id="900" name="Google Shape;900;p9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sudo systemctl enable docker</a:t>
            </a:r>
            <a:endParaRPr/>
          </a:p>
        </p:txBody>
      </p:sp>
      <p:sp>
        <p:nvSpPr>
          <p:cNvPr id="901" name="Google Shape;901;p9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96"/>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What needs to be installed before Jenkins?</a:t>
            </a:r>
            <a:endParaRPr/>
          </a:p>
        </p:txBody>
      </p:sp>
      <p:sp>
        <p:nvSpPr>
          <p:cNvPr id="907" name="Google Shape;907;p96"/>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
        <p:nvSpPr>
          <p:cNvPr id="908" name="Google Shape;908;p96"/>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All of the above</a:t>
            </a:r>
            <a:endParaRPr/>
          </a:p>
        </p:txBody>
      </p:sp>
      <p:sp>
        <p:nvSpPr>
          <p:cNvPr id="909" name="Google Shape;909;p96"/>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Java</a:t>
            </a:r>
            <a:endParaRPr/>
          </a:p>
        </p:txBody>
      </p:sp>
      <p:sp>
        <p:nvSpPr>
          <p:cNvPr id="910" name="Google Shape;910;p96"/>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Git</a:t>
            </a:r>
            <a:endParaRPr b="0">
              <a:solidFill>
                <a:srgbClr val="3F3F3F"/>
              </a:solidFill>
            </a:endParaRPr>
          </a:p>
        </p:txBody>
      </p:sp>
      <p:sp>
        <p:nvSpPr>
          <p:cNvPr id="911" name="Google Shape;911;p96"/>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Daemonize</a:t>
            </a:r>
            <a:endParaRPr>
              <a:solidFill>
                <a:srgbClr val="3F3F3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97"/>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For successful installation and working of Jenkins, you need to install Java, Git, and Daemonize.</a:t>
            </a:r>
            <a:endParaRPr/>
          </a:p>
        </p:txBody>
      </p:sp>
      <p:sp>
        <p:nvSpPr>
          <p:cNvPr id="917" name="Google Shape;917;p97"/>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D</a:t>
            </a:r>
            <a:endParaRPr/>
          </a:p>
        </p:txBody>
      </p:sp>
      <p:sp>
        <p:nvSpPr>
          <p:cNvPr id="918" name="Google Shape;918;p97"/>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What needs to be installed before Jenkins?</a:t>
            </a:r>
            <a:endParaRPr/>
          </a:p>
        </p:txBody>
      </p:sp>
      <p:sp>
        <p:nvSpPr>
          <p:cNvPr id="919" name="Google Shape;919;p97"/>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Daemonize</a:t>
            </a:r>
            <a:endParaRPr/>
          </a:p>
        </p:txBody>
      </p:sp>
      <p:sp>
        <p:nvSpPr>
          <p:cNvPr id="920" name="Google Shape;920;p97"/>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All of the above</a:t>
            </a:r>
            <a:endParaRPr/>
          </a:p>
        </p:txBody>
      </p:sp>
      <p:sp>
        <p:nvSpPr>
          <p:cNvPr id="921" name="Google Shape;921;p97"/>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Java</a:t>
            </a:r>
            <a:endParaRPr/>
          </a:p>
        </p:txBody>
      </p:sp>
      <p:sp>
        <p:nvSpPr>
          <p:cNvPr id="922" name="Google Shape;922;p97"/>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a:t>
            </a:r>
            <a:endParaRPr b="0"/>
          </a:p>
        </p:txBody>
      </p:sp>
      <p:sp>
        <p:nvSpPr>
          <p:cNvPr id="923" name="Google Shape;923;p97"/>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98"/>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Where will you find the connection URL string of MySQL in AWS?</a:t>
            </a:r>
            <a:endParaRPr/>
          </a:p>
        </p:txBody>
      </p:sp>
      <p:sp>
        <p:nvSpPr>
          <p:cNvPr id="929" name="Google Shape;929;p98"/>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
        <p:nvSpPr>
          <p:cNvPr id="930" name="Google Shape;930;p98"/>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Logs</a:t>
            </a:r>
            <a:endParaRPr/>
          </a:p>
        </p:txBody>
      </p:sp>
      <p:sp>
        <p:nvSpPr>
          <p:cNvPr id="931" name="Google Shape;931;p98"/>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Monitoring</a:t>
            </a:r>
            <a:endParaRPr/>
          </a:p>
        </p:txBody>
      </p:sp>
      <p:sp>
        <p:nvSpPr>
          <p:cNvPr id="932" name="Google Shape;932;p98"/>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Configuration</a:t>
            </a:r>
            <a:endParaRPr/>
          </a:p>
        </p:txBody>
      </p:sp>
      <p:sp>
        <p:nvSpPr>
          <p:cNvPr id="933" name="Google Shape;933;p98"/>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Connectivity and Security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9"/>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a:t>Open Connectivity and Security to get the connection URL string of your database.</a:t>
            </a:r>
            <a:endParaRPr dirty="0"/>
          </a:p>
        </p:txBody>
      </p:sp>
      <p:sp>
        <p:nvSpPr>
          <p:cNvPr id="939" name="Google Shape;939;p99"/>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C</a:t>
            </a:r>
            <a:endParaRPr/>
          </a:p>
        </p:txBody>
      </p:sp>
      <p:sp>
        <p:nvSpPr>
          <p:cNvPr id="940" name="Google Shape;940;p99"/>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dirty="0"/>
              <a:t>Where will you find the connection URL string of MySQL in AWS?</a:t>
            </a:r>
            <a:endParaRPr dirty="0"/>
          </a:p>
        </p:txBody>
      </p:sp>
      <p:sp>
        <p:nvSpPr>
          <p:cNvPr id="941" name="Google Shape;941;p99"/>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Connectivity and Security</a:t>
            </a:r>
            <a:endParaRPr/>
          </a:p>
        </p:txBody>
      </p:sp>
      <p:sp>
        <p:nvSpPr>
          <p:cNvPr id="942" name="Google Shape;942;p99"/>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Logs</a:t>
            </a:r>
            <a:endParaRPr/>
          </a:p>
        </p:txBody>
      </p:sp>
      <p:sp>
        <p:nvSpPr>
          <p:cNvPr id="943" name="Google Shape;943;p99"/>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Monitoring</a:t>
            </a:r>
            <a:endParaRPr/>
          </a:p>
        </p:txBody>
      </p:sp>
      <p:sp>
        <p:nvSpPr>
          <p:cNvPr id="944" name="Google Shape;944;p99"/>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Configuration</a:t>
            </a:r>
            <a:endParaRPr/>
          </a:p>
        </p:txBody>
      </p:sp>
      <p:sp>
        <p:nvSpPr>
          <p:cNvPr id="945" name="Google Shape;945;p99"/>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00"/>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In order to connect to MySQL from client, which port number should be opened in security group?</a:t>
            </a:r>
            <a:endParaRPr/>
          </a:p>
        </p:txBody>
      </p:sp>
      <p:sp>
        <p:nvSpPr>
          <p:cNvPr id="951" name="Google Shape;951;p100"/>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
        <p:nvSpPr>
          <p:cNvPr id="952" name="Google Shape;952;p100"/>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Any of the above</a:t>
            </a:r>
            <a:endParaRPr/>
          </a:p>
        </p:txBody>
      </p:sp>
      <p:sp>
        <p:nvSpPr>
          <p:cNvPr id="953" name="Google Shape;953;p100"/>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8080</a:t>
            </a:r>
            <a:endParaRPr/>
          </a:p>
        </p:txBody>
      </p:sp>
      <p:sp>
        <p:nvSpPr>
          <p:cNvPr id="954" name="Google Shape;954;p100"/>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3306</a:t>
            </a:r>
            <a:endParaRPr/>
          </a:p>
        </p:txBody>
      </p:sp>
      <p:sp>
        <p:nvSpPr>
          <p:cNvPr id="955" name="Google Shape;955;p100"/>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22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2"/>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latin typeface="Open Sans"/>
                <a:ea typeface="Open Sans"/>
                <a:cs typeface="Open Sans"/>
                <a:sym typeface="Open Sans"/>
              </a:rPr>
              <a:t>Before we begin, let’s recall what we have covered till now:</a:t>
            </a:r>
            <a:endParaRPr/>
          </a:p>
        </p:txBody>
      </p:sp>
      <p:sp>
        <p:nvSpPr>
          <p:cNvPr id="415" name="Google Shape;415;p42"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 name="Google Shape;416;p42"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7" name="Google Shape;417;p42"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 name="Google Shape;418;p42" descr="Agile Software Vector Logo - Download Free SVG Icon | Worldvectorlogo"/>
          <p:cNvSpPr/>
          <p:nvPr/>
        </p:nvSpPr>
        <p:spPr>
          <a:xfrm>
            <a:off x="10284913" y="4068104"/>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19" name="Google Shape;419;p42"/>
          <p:cNvSpPr txBox="1"/>
          <p:nvPr/>
        </p:nvSpPr>
        <p:spPr>
          <a:xfrm>
            <a:off x="2853427" y="6138613"/>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Docker </a:t>
            </a:r>
            <a:endParaRPr/>
          </a:p>
        </p:txBody>
      </p:sp>
      <p:sp>
        <p:nvSpPr>
          <p:cNvPr id="420" name="Google Shape;420;p42"/>
          <p:cNvSpPr txBox="1"/>
          <p:nvPr/>
        </p:nvSpPr>
        <p:spPr>
          <a:xfrm>
            <a:off x="6933001" y="6138613"/>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Jenkins</a:t>
            </a:r>
            <a:endParaRPr/>
          </a:p>
        </p:txBody>
      </p:sp>
      <p:sp>
        <p:nvSpPr>
          <p:cNvPr id="421" name="Google Shape;421;p42"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 name="Google Shape;422;p42" descr="aws-logo - amazon web services ico PNG image with transparent background |  TOPpng"/>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23" name="Google Shape;423;p42"/>
          <p:cNvGrpSpPr/>
          <p:nvPr/>
        </p:nvGrpSpPr>
        <p:grpSpPr>
          <a:xfrm>
            <a:off x="9407632" y="4068104"/>
            <a:ext cx="3706172" cy="2525185"/>
            <a:chOff x="3701944" y="5467684"/>
            <a:chExt cx="3706172" cy="2525185"/>
          </a:xfrm>
        </p:grpSpPr>
        <p:pic>
          <p:nvPicPr>
            <p:cNvPr id="424" name="Google Shape;424;p42"/>
            <p:cNvPicPr preferRelativeResize="0"/>
            <p:nvPr/>
          </p:nvPicPr>
          <p:blipFill rotWithShape="1">
            <a:blip r:embed="rId3">
              <a:alphaModFix/>
            </a:blip>
            <a:srcRect/>
            <a:stretch/>
          </p:blipFill>
          <p:spPr>
            <a:xfrm>
              <a:off x="3701944" y="5467684"/>
              <a:ext cx="3706172" cy="1633786"/>
            </a:xfrm>
            <a:prstGeom prst="rect">
              <a:avLst/>
            </a:prstGeom>
            <a:noFill/>
            <a:ln>
              <a:noFill/>
            </a:ln>
          </p:spPr>
        </p:pic>
        <p:sp>
          <p:nvSpPr>
            <p:cNvPr id="425" name="Google Shape;425;p42"/>
            <p:cNvSpPr txBox="1"/>
            <p:nvPr/>
          </p:nvSpPr>
          <p:spPr>
            <a:xfrm>
              <a:off x="4217587" y="7538193"/>
              <a:ext cx="2334293"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AWS</a:t>
              </a:r>
              <a:endParaRPr/>
            </a:p>
          </p:txBody>
        </p:sp>
      </p:grpSp>
      <p:sp>
        <p:nvSpPr>
          <p:cNvPr id="426" name="Google Shape;426;p42" descr="Microservices PNG and Microservices Transparent Clipart Free Download. -  CleanPNG / KissPNG"/>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7" name="Google Shape;427;p42" descr="Microservices | Request Detail | Icons8"/>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28" name="Google Shape;428;p42" descr="What is Docker? | AWS"/>
          <p:cNvPicPr preferRelativeResize="0"/>
          <p:nvPr/>
        </p:nvPicPr>
        <p:blipFill rotWithShape="1">
          <a:blip r:embed="rId4">
            <a:alphaModFix/>
          </a:blip>
          <a:srcRect l="23830" t="9230" r="23412"/>
          <a:stretch/>
        </p:blipFill>
        <p:spPr>
          <a:xfrm>
            <a:off x="2544289" y="3863776"/>
            <a:ext cx="2753743" cy="2224588"/>
          </a:xfrm>
          <a:prstGeom prst="rect">
            <a:avLst/>
          </a:prstGeom>
          <a:noFill/>
          <a:ln>
            <a:noFill/>
          </a:ln>
        </p:spPr>
      </p:pic>
      <p:pic>
        <p:nvPicPr>
          <p:cNvPr id="429" name="Google Shape;429;p42" descr="Your Jenkins Belongs to Us Now: Abusing Continuous Integration Systems"/>
          <p:cNvPicPr preferRelativeResize="0"/>
          <p:nvPr/>
        </p:nvPicPr>
        <p:blipFill rotWithShape="1">
          <a:blip r:embed="rId5">
            <a:alphaModFix/>
          </a:blip>
          <a:srcRect l="2956" t="2121" r="5086" b="5080"/>
          <a:stretch/>
        </p:blipFill>
        <p:spPr>
          <a:xfrm>
            <a:off x="6521570" y="3968152"/>
            <a:ext cx="2674188" cy="177704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1"/>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a:t>You need to open the port 3306, which is the default port for MySQL database.</a:t>
            </a:r>
            <a:endParaRPr dirty="0"/>
          </a:p>
        </p:txBody>
      </p:sp>
      <p:sp>
        <p:nvSpPr>
          <p:cNvPr id="961" name="Google Shape;961;p101"/>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B</a:t>
            </a:r>
            <a:endParaRPr/>
          </a:p>
        </p:txBody>
      </p:sp>
      <p:sp>
        <p:nvSpPr>
          <p:cNvPr id="962" name="Google Shape;962;p101"/>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In order to connect to MySQL from client, which port number should be opened in security group?</a:t>
            </a:r>
            <a:endParaRPr/>
          </a:p>
        </p:txBody>
      </p:sp>
      <p:sp>
        <p:nvSpPr>
          <p:cNvPr id="963" name="Google Shape;963;p101"/>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22</a:t>
            </a:r>
            <a:endParaRPr/>
          </a:p>
        </p:txBody>
      </p:sp>
      <p:sp>
        <p:nvSpPr>
          <p:cNvPr id="964" name="Google Shape;964;p101"/>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Any of the above</a:t>
            </a:r>
            <a:endParaRPr/>
          </a:p>
        </p:txBody>
      </p:sp>
      <p:sp>
        <p:nvSpPr>
          <p:cNvPr id="965" name="Google Shape;965;p101"/>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8080</a:t>
            </a:r>
            <a:endParaRPr/>
          </a:p>
        </p:txBody>
      </p:sp>
      <p:sp>
        <p:nvSpPr>
          <p:cNvPr id="966" name="Google Shape;966;p101"/>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3306</a:t>
            </a:r>
            <a:endParaRPr/>
          </a:p>
        </p:txBody>
      </p:sp>
      <p:sp>
        <p:nvSpPr>
          <p:cNvPr id="967" name="Google Shape;967;p101"/>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3"/>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Clr>
                <a:schemeClr val="dk1"/>
              </a:buClr>
              <a:buSzPts val="2800"/>
              <a:buFont typeface="Arial"/>
              <a:buNone/>
            </a:pPr>
            <a:r>
              <a:rPr lang="en-US" b="1" dirty="0">
                <a:solidFill>
                  <a:srgbClr val="3F3F3F"/>
                </a:solidFill>
              </a:rPr>
              <a:t>Front-End Backend Communication</a:t>
            </a:r>
            <a:endParaRPr b="1" dirty="0">
              <a:solidFill>
                <a:srgbClr val="3F3F3F"/>
              </a:solidFill>
            </a:endParaRPr>
          </a:p>
          <a:p>
            <a:pPr marL="457200" lvl="0" indent="-342900" algn="l" rtl="0">
              <a:lnSpc>
                <a:spcPct val="90000"/>
              </a:lnSpc>
              <a:spcBef>
                <a:spcPts val="1000"/>
              </a:spcBef>
              <a:spcAft>
                <a:spcPts val="0"/>
              </a:spcAft>
              <a:buClr>
                <a:srgbClr val="3F3F3F"/>
              </a:buClr>
              <a:buSzPts val="1800"/>
              <a:buChar char="•"/>
            </a:pPr>
            <a:r>
              <a:rPr lang="en-US" dirty="0">
                <a:solidFill>
                  <a:srgbClr val="3F3F3F"/>
                </a:solidFill>
              </a:rPr>
              <a:t>Used HTTP Client in Angular to communicate with Java back end</a:t>
            </a:r>
            <a:endParaRPr dirty="0">
              <a:solidFill>
                <a:srgbClr val="3F3F3F"/>
              </a:solidFill>
            </a:endParaRPr>
          </a:p>
          <a:p>
            <a:pPr marL="457200" lvl="0" indent="-342900" algn="l" rtl="0">
              <a:lnSpc>
                <a:spcPct val="90000"/>
              </a:lnSpc>
              <a:spcBef>
                <a:spcPts val="1000"/>
              </a:spcBef>
              <a:spcAft>
                <a:spcPts val="0"/>
              </a:spcAft>
              <a:buClr>
                <a:srgbClr val="3F3F3F"/>
              </a:buClr>
              <a:buSzPts val="1800"/>
              <a:buChar char="•"/>
            </a:pPr>
            <a:r>
              <a:rPr lang="en-US" dirty="0">
                <a:solidFill>
                  <a:srgbClr val="3F3F3F"/>
                </a:solidFill>
              </a:rPr>
              <a:t>Implemented communication for both admin and end-user projects</a:t>
            </a:r>
            <a:endParaRPr dirty="0">
              <a:solidFill>
                <a:srgbClr val="3F3F3F"/>
              </a:solidFill>
            </a:endParaRPr>
          </a:p>
          <a:p>
            <a:pPr marL="0" lvl="0" indent="0" algn="l" rtl="0">
              <a:lnSpc>
                <a:spcPct val="90000"/>
              </a:lnSpc>
              <a:spcBef>
                <a:spcPts val="1000"/>
              </a:spcBef>
              <a:spcAft>
                <a:spcPts val="0"/>
              </a:spcAft>
              <a:buClr>
                <a:srgbClr val="3F3F3F"/>
              </a:buClr>
              <a:buSzPts val="2800"/>
              <a:buNone/>
            </a:pPr>
            <a:endParaRPr dirty="0">
              <a:solidFill>
                <a:srgbClr val="3F3F3F"/>
              </a:solidFill>
            </a:endParaRPr>
          </a:p>
          <a:p>
            <a:pPr marL="0" lvl="0" indent="0" algn="l" rtl="0">
              <a:lnSpc>
                <a:spcPct val="115000"/>
              </a:lnSpc>
              <a:spcBef>
                <a:spcPts val="0"/>
              </a:spcBef>
              <a:spcAft>
                <a:spcPts val="0"/>
              </a:spcAft>
              <a:buClr>
                <a:schemeClr val="dk1"/>
              </a:buClr>
              <a:buSzPts val="2800"/>
              <a:buFont typeface="Arial"/>
              <a:buNone/>
            </a:pPr>
            <a:r>
              <a:rPr lang="en-US" b="1" dirty="0">
                <a:solidFill>
                  <a:srgbClr val="3F3F3F"/>
                </a:solidFill>
              </a:rPr>
              <a:t>Jenkins Pipeline</a:t>
            </a:r>
            <a:endParaRPr b="1" dirty="0">
              <a:solidFill>
                <a:srgbClr val="3F3F3F"/>
              </a:solidFill>
            </a:endParaRPr>
          </a:p>
          <a:p>
            <a:pPr marL="457200" lvl="0" indent="-342900" algn="l" rtl="0">
              <a:lnSpc>
                <a:spcPct val="90000"/>
              </a:lnSpc>
              <a:spcBef>
                <a:spcPts val="1000"/>
              </a:spcBef>
              <a:spcAft>
                <a:spcPts val="0"/>
              </a:spcAft>
              <a:buClr>
                <a:srgbClr val="3F3F3F"/>
              </a:buClr>
              <a:buSzPts val="1800"/>
              <a:buChar char="•"/>
            </a:pPr>
            <a:r>
              <a:rPr lang="en-US" dirty="0">
                <a:solidFill>
                  <a:srgbClr val="3F3F3F"/>
                </a:solidFill>
              </a:rPr>
              <a:t>Used Jenkins build automation server to build angular apps and Java back end</a:t>
            </a:r>
          </a:p>
          <a:p>
            <a:pPr marL="457200" lvl="0" indent="-342900" algn="l" rtl="0">
              <a:lnSpc>
                <a:spcPct val="90000"/>
              </a:lnSpc>
              <a:spcBef>
                <a:spcPts val="1000"/>
              </a:spcBef>
              <a:spcAft>
                <a:spcPts val="0"/>
              </a:spcAft>
              <a:buClr>
                <a:srgbClr val="3F3F3F"/>
              </a:buClr>
              <a:buSzPts val="1800"/>
              <a:buChar char="•"/>
            </a:pPr>
            <a:r>
              <a:rPr lang="en-US" dirty="0">
                <a:solidFill>
                  <a:srgbClr val="3F3F3F"/>
                </a:solidFill>
              </a:rPr>
              <a:t>Created Pipeline with multiple stages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4"/>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Clr>
                <a:schemeClr val="dk1"/>
              </a:buClr>
              <a:buSzPts val="2800"/>
              <a:buFont typeface="Arial"/>
              <a:buNone/>
            </a:pPr>
            <a:r>
              <a:rPr lang="en-US" b="1" dirty="0">
                <a:solidFill>
                  <a:srgbClr val="3F3F3F"/>
                </a:solidFill>
              </a:rPr>
              <a:t>Docker</a:t>
            </a:r>
            <a:endParaRPr b="1" dirty="0">
              <a:solidFill>
                <a:srgbClr val="3F3F3F"/>
              </a:solidFill>
            </a:endParaRPr>
          </a:p>
          <a:p>
            <a:pPr marL="457200" lvl="0" indent="-342900" algn="l" rtl="0">
              <a:lnSpc>
                <a:spcPct val="90000"/>
              </a:lnSpc>
              <a:spcBef>
                <a:spcPts val="1000"/>
              </a:spcBef>
              <a:spcAft>
                <a:spcPts val="0"/>
              </a:spcAft>
              <a:buClr>
                <a:srgbClr val="3F3F3F"/>
              </a:buClr>
              <a:buSzPts val="1800"/>
              <a:buChar char="•"/>
            </a:pPr>
            <a:r>
              <a:rPr lang="en-US" dirty="0">
                <a:solidFill>
                  <a:srgbClr val="3F3F3F"/>
                </a:solidFill>
              </a:rPr>
              <a:t>Used Docker to build images for Angular apps and Java back end</a:t>
            </a:r>
            <a:endParaRPr dirty="0">
              <a:solidFill>
                <a:srgbClr val="3F3F3F"/>
              </a:solidFill>
            </a:endParaRPr>
          </a:p>
          <a:p>
            <a:pPr marL="457200" lvl="0" indent="-342900" algn="l" rtl="0">
              <a:lnSpc>
                <a:spcPct val="90000"/>
              </a:lnSpc>
              <a:spcBef>
                <a:spcPts val="1000"/>
              </a:spcBef>
              <a:spcAft>
                <a:spcPts val="0"/>
              </a:spcAft>
              <a:buClr>
                <a:srgbClr val="3F3F3F"/>
              </a:buClr>
              <a:buSzPts val="1800"/>
              <a:buChar char="•"/>
            </a:pPr>
            <a:r>
              <a:rPr lang="en-US" dirty="0">
                <a:solidFill>
                  <a:srgbClr val="3F3F3F"/>
                </a:solidFill>
              </a:rPr>
              <a:t>Used Jenkins to </a:t>
            </a:r>
            <a:r>
              <a:rPr lang="en-US" dirty="0" err="1">
                <a:solidFill>
                  <a:srgbClr val="3F3F3F"/>
                </a:solidFill>
              </a:rPr>
              <a:t>dockerize</a:t>
            </a:r>
            <a:r>
              <a:rPr lang="en-US" dirty="0">
                <a:solidFill>
                  <a:srgbClr val="3F3F3F"/>
                </a:solidFill>
              </a:rPr>
              <a:t> the Angular apps and Java back end with Jenkins</a:t>
            </a:r>
            <a:endParaRPr dirty="0">
              <a:solidFill>
                <a:srgbClr val="3F3F3F"/>
              </a:solidFill>
            </a:endParaRPr>
          </a:p>
          <a:p>
            <a:pPr marL="0" lvl="0" indent="0" algn="l" rtl="0">
              <a:lnSpc>
                <a:spcPct val="90000"/>
              </a:lnSpc>
              <a:spcBef>
                <a:spcPts val="1000"/>
              </a:spcBef>
              <a:spcAft>
                <a:spcPts val="0"/>
              </a:spcAft>
              <a:buClr>
                <a:srgbClr val="3F3F3F"/>
              </a:buClr>
              <a:buSzPts val="2800"/>
              <a:buNone/>
            </a:pPr>
            <a:endParaRPr dirty="0">
              <a:solidFill>
                <a:srgbClr val="3F3F3F"/>
              </a:solidFill>
            </a:endParaRPr>
          </a:p>
          <a:p>
            <a:pPr marL="0" lvl="0" indent="0" algn="l" rtl="0">
              <a:lnSpc>
                <a:spcPct val="115000"/>
              </a:lnSpc>
              <a:spcBef>
                <a:spcPts val="0"/>
              </a:spcBef>
              <a:spcAft>
                <a:spcPts val="0"/>
              </a:spcAft>
              <a:buClr>
                <a:schemeClr val="dk1"/>
              </a:buClr>
              <a:buSzPts val="2800"/>
              <a:buFont typeface="Arial"/>
              <a:buNone/>
            </a:pPr>
            <a:r>
              <a:rPr lang="en-US" b="1" dirty="0">
                <a:solidFill>
                  <a:srgbClr val="3F3F3F"/>
                </a:solidFill>
              </a:rPr>
              <a:t>Configure Angular Apps on EC2</a:t>
            </a:r>
            <a:endParaRPr b="1" dirty="0">
              <a:solidFill>
                <a:srgbClr val="3F3F3F"/>
              </a:solidFill>
            </a:endParaRPr>
          </a:p>
          <a:p>
            <a:pPr marL="457200" lvl="0" indent="-342900" algn="l" rtl="0">
              <a:lnSpc>
                <a:spcPct val="90000"/>
              </a:lnSpc>
              <a:spcBef>
                <a:spcPts val="1000"/>
              </a:spcBef>
              <a:spcAft>
                <a:spcPts val="0"/>
              </a:spcAft>
              <a:buClr>
                <a:srgbClr val="3F3F3F"/>
              </a:buClr>
              <a:buSzPts val="1800"/>
              <a:buChar char="•"/>
            </a:pPr>
            <a:r>
              <a:rPr lang="en-US" dirty="0">
                <a:solidFill>
                  <a:srgbClr val="3F3F3F"/>
                </a:solidFill>
              </a:rPr>
              <a:t>Created and configured EC2 instance for Angular apps</a:t>
            </a:r>
            <a:endParaRPr dirty="0">
              <a:solidFill>
                <a:srgbClr val="3F3F3F"/>
              </a:solidFill>
            </a:endParaRPr>
          </a:p>
          <a:p>
            <a:pPr marL="457200" lvl="0" indent="-342900" algn="l" rtl="0">
              <a:lnSpc>
                <a:spcPct val="90000"/>
              </a:lnSpc>
              <a:spcBef>
                <a:spcPts val="1000"/>
              </a:spcBef>
              <a:spcAft>
                <a:spcPts val="0"/>
              </a:spcAft>
              <a:buClr>
                <a:srgbClr val="3F3F3F"/>
              </a:buClr>
              <a:buSzPts val="1800"/>
              <a:buChar char="•"/>
            </a:pPr>
            <a:r>
              <a:rPr lang="en-US" dirty="0">
                <a:solidFill>
                  <a:srgbClr val="3F3F3F"/>
                </a:solidFill>
              </a:rPr>
              <a:t>Ran Jenkins pipeline to </a:t>
            </a:r>
            <a:r>
              <a:rPr lang="en-US" dirty="0" err="1">
                <a:solidFill>
                  <a:srgbClr val="3F3F3F"/>
                </a:solidFill>
              </a:rPr>
              <a:t>dockerize</a:t>
            </a:r>
            <a:r>
              <a:rPr lang="en-US" dirty="0">
                <a:solidFill>
                  <a:srgbClr val="3F3F3F"/>
                </a:solidFill>
              </a:rPr>
              <a:t> the Angular apps and deploy them</a:t>
            </a:r>
            <a:endParaRPr dirty="0">
              <a:solidFill>
                <a:srgbClr val="3F3F3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5"/>
          <p:cNvSpPr txBox="1">
            <a:spLocks noGrp="1"/>
          </p:cNvSpPr>
          <p:nvPr>
            <p:ph type="body" idx="1"/>
          </p:nvPr>
        </p:nvSpPr>
        <p:spPr>
          <a:xfrm>
            <a:off x="1722073" y="1750474"/>
            <a:ext cx="12811853" cy="731887"/>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800"/>
              <a:buNone/>
            </a:pPr>
            <a:r>
              <a:rPr lang="en-US">
                <a:solidFill>
                  <a:srgbClr val="3F3F3F"/>
                </a:solidFill>
              </a:rPr>
              <a:t>As a full stack web developer, our key role is to develop both client and server software.</a:t>
            </a:r>
            <a:endParaRPr/>
          </a:p>
        </p:txBody>
      </p:sp>
      <p:grpSp>
        <p:nvGrpSpPr>
          <p:cNvPr id="445" name="Google Shape;445;p45"/>
          <p:cNvGrpSpPr/>
          <p:nvPr/>
        </p:nvGrpSpPr>
        <p:grpSpPr>
          <a:xfrm>
            <a:off x="1430376" y="3149576"/>
            <a:ext cx="9878327" cy="926401"/>
            <a:chOff x="1809931" y="2616776"/>
            <a:chExt cx="9724964" cy="926401"/>
          </a:xfrm>
        </p:grpSpPr>
        <p:grpSp>
          <p:nvGrpSpPr>
            <p:cNvPr id="446" name="Google Shape;446;p45"/>
            <p:cNvGrpSpPr/>
            <p:nvPr/>
          </p:nvGrpSpPr>
          <p:grpSpPr>
            <a:xfrm>
              <a:off x="1809931" y="2616776"/>
              <a:ext cx="9598082" cy="926401"/>
              <a:chOff x="2760464" y="3336021"/>
              <a:chExt cx="9921215" cy="926401"/>
            </a:xfrm>
          </p:grpSpPr>
          <p:grpSp>
            <p:nvGrpSpPr>
              <p:cNvPr id="447" name="Google Shape;447;p45"/>
              <p:cNvGrpSpPr/>
              <p:nvPr/>
            </p:nvGrpSpPr>
            <p:grpSpPr>
              <a:xfrm>
                <a:off x="2835414" y="3450727"/>
                <a:ext cx="796591" cy="787714"/>
                <a:chOff x="685800" y="1352550"/>
                <a:chExt cx="915987" cy="919163"/>
              </a:xfrm>
            </p:grpSpPr>
            <p:sp>
              <p:nvSpPr>
                <p:cNvPr id="448" name="Google Shape;448;p45"/>
                <p:cNvSpPr/>
                <p:nvPr/>
              </p:nvSpPr>
              <p:spPr>
                <a:xfrm>
                  <a:off x="836612" y="1504950"/>
                  <a:ext cx="615950" cy="615950"/>
                </a:xfrm>
                <a:prstGeom prst="ellipse">
                  <a:avLst/>
                </a:prstGeom>
                <a:solidFill>
                  <a:srgbClr val="F36A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449" name="Google Shape;449;p45"/>
                <p:cNvGrpSpPr/>
                <p:nvPr/>
              </p:nvGrpSpPr>
              <p:grpSpPr>
                <a:xfrm>
                  <a:off x="685800" y="1352550"/>
                  <a:ext cx="915987" cy="919163"/>
                  <a:chOff x="836613" y="1154113"/>
                  <a:chExt cx="915987" cy="919163"/>
                </a:xfrm>
              </p:grpSpPr>
              <p:sp>
                <p:nvSpPr>
                  <p:cNvPr id="450" name="Google Shape;450;p45"/>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51" name="Google Shape;451;p45"/>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A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52" name="Google Shape;452;p45"/>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53" name="Google Shape;453;p45"/>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
            <p:nvSpPr>
              <p:cNvPr id="454" name="Google Shape;454;p45"/>
              <p:cNvSpPr/>
              <p:nvPr/>
            </p:nvSpPr>
            <p:spPr>
              <a:xfrm>
                <a:off x="2760464" y="3336021"/>
                <a:ext cx="9921215" cy="926401"/>
              </a:xfrm>
              <a:prstGeom prst="roundRect">
                <a:avLst>
                  <a:gd name="adj" fmla="val 16667"/>
                </a:avLst>
              </a:prstGeom>
              <a:noFill/>
              <a:ln w="9525" cap="flat" cmpd="sng">
                <a:solidFill>
                  <a:srgbClr val="F36A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sp>
          <p:nvSpPr>
            <p:cNvPr id="455" name="Google Shape;455;p45"/>
            <p:cNvSpPr/>
            <p:nvPr/>
          </p:nvSpPr>
          <p:spPr>
            <a:xfrm>
              <a:off x="2718733" y="2836844"/>
              <a:ext cx="8816162"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Angular and Node can be used to build front end of the web page. </a:t>
              </a:r>
              <a:endParaRPr/>
            </a:p>
          </p:txBody>
        </p:sp>
      </p:grpSp>
      <p:grpSp>
        <p:nvGrpSpPr>
          <p:cNvPr id="456" name="Google Shape;456;p45"/>
          <p:cNvGrpSpPr/>
          <p:nvPr/>
        </p:nvGrpSpPr>
        <p:grpSpPr>
          <a:xfrm>
            <a:off x="1430376" y="5179990"/>
            <a:ext cx="9598082" cy="926401"/>
            <a:chOff x="1783241" y="3674905"/>
            <a:chExt cx="9598082" cy="926401"/>
          </a:xfrm>
        </p:grpSpPr>
        <p:grpSp>
          <p:nvGrpSpPr>
            <p:cNvPr id="457" name="Google Shape;457;p45"/>
            <p:cNvGrpSpPr/>
            <p:nvPr/>
          </p:nvGrpSpPr>
          <p:grpSpPr>
            <a:xfrm>
              <a:off x="1783241" y="3674905"/>
              <a:ext cx="9598082" cy="926401"/>
              <a:chOff x="2732875" y="3262794"/>
              <a:chExt cx="9921215" cy="926401"/>
            </a:xfrm>
          </p:grpSpPr>
          <p:grpSp>
            <p:nvGrpSpPr>
              <p:cNvPr id="458" name="Google Shape;458;p45"/>
              <p:cNvGrpSpPr/>
              <p:nvPr/>
            </p:nvGrpSpPr>
            <p:grpSpPr>
              <a:xfrm>
                <a:off x="2835414" y="3351337"/>
                <a:ext cx="816469" cy="787713"/>
                <a:chOff x="685800" y="1236575"/>
                <a:chExt cx="938844" cy="919162"/>
              </a:xfrm>
            </p:grpSpPr>
            <p:sp>
              <p:nvSpPr>
                <p:cNvPr id="459" name="Google Shape;459;p45"/>
                <p:cNvSpPr/>
                <p:nvPr/>
              </p:nvSpPr>
              <p:spPr>
                <a:xfrm>
                  <a:off x="837163" y="1365779"/>
                  <a:ext cx="615950" cy="615950"/>
                </a:xfrm>
                <a:prstGeom prst="ellipse">
                  <a:avLst/>
                </a:prstGeom>
                <a:solidFill>
                  <a:srgbClr val="F36A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460" name="Google Shape;460;p45"/>
                <p:cNvGrpSpPr/>
                <p:nvPr/>
              </p:nvGrpSpPr>
              <p:grpSpPr>
                <a:xfrm>
                  <a:off x="685800" y="1236575"/>
                  <a:ext cx="938844" cy="919162"/>
                  <a:chOff x="836613" y="1038138"/>
                  <a:chExt cx="938844" cy="919162"/>
                </a:xfrm>
              </p:grpSpPr>
              <p:sp>
                <p:nvSpPr>
                  <p:cNvPr id="461" name="Google Shape;461;p45"/>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2" name="Google Shape;462;p45"/>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A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3" name="Google Shape;463;p45"/>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4" name="Google Shape;464;p45"/>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
            <p:nvSpPr>
              <p:cNvPr id="465" name="Google Shape;465;p45"/>
              <p:cNvSpPr/>
              <p:nvPr/>
            </p:nvSpPr>
            <p:spPr>
              <a:xfrm>
                <a:off x="2732875" y="3262794"/>
                <a:ext cx="9921215" cy="926401"/>
              </a:xfrm>
              <a:prstGeom prst="roundRect">
                <a:avLst>
                  <a:gd name="adj" fmla="val 16667"/>
                </a:avLst>
              </a:prstGeom>
              <a:noFill/>
              <a:ln w="9525" cap="flat" cmpd="sng">
                <a:solidFill>
                  <a:srgbClr val="F36A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sp>
          <p:nvSpPr>
            <p:cNvPr id="466" name="Google Shape;466;p45"/>
            <p:cNvSpPr/>
            <p:nvPr/>
          </p:nvSpPr>
          <p:spPr>
            <a:xfrm>
              <a:off x="2672317" y="3736851"/>
              <a:ext cx="7946814" cy="86421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Spring Boot, Java, and MySQL or MongoDB can be used to build at the back end.</a:t>
              </a:r>
              <a:endParaRPr sz="2200" b="0" i="0" u="none" strike="noStrike" cap="none" dirty="0">
                <a:solidFill>
                  <a:srgbClr val="3F3F3F"/>
                </a:solidFill>
                <a:latin typeface="Open Sans"/>
                <a:ea typeface="Open Sans"/>
                <a:cs typeface="Open Sans"/>
                <a:sym typeface="Open Sans"/>
              </a:endParaRPr>
            </a:p>
          </p:txBody>
        </p:sp>
      </p:grpSp>
    </p:spTree>
  </p:cSld>
  <p:clrMapOvr>
    <a:masterClrMapping/>
  </p:clrMapOvr>
</p:sld>
</file>

<file path=ppt/theme/theme1.xml><?xml version="1.0" encoding="utf-8"?>
<a:theme xmlns:a="http://schemas.openxmlformats.org/drawingml/2006/main" name="Tech">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2571</Words>
  <Application>Microsoft Office PowerPoint</Application>
  <PresentationFormat>Custom</PresentationFormat>
  <Paragraphs>390</Paragraphs>
  <Slides>60</Slides>
  <Notes>60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60</vt:i4>
      </vt:variant>
    </vt:vector>
  </HeadingPairs>
  <TitlesOfParts>
    <vt:vector size="66" baseType="lpstr">
      <vt:lpstr>Arial</vt:lpstr>
      <vt:lpstr>Calibri</vt:lpstr>
      <vt:lpstr>Oswald</vt:lpstr>
      <vt:lpstr>Open Sans</vt:lpstr>
      <vt:lpstr>Tech</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 Web Services</vt:lpstr>
      <vt:lpstr>Create EC2 Instance</vt:lpstr>
      <vt:lpstr>Launch Instance</vt:lpstr>
      <vt:lpstr>Connect to EC2 Instance</vt:lpstr>
      <vt:lpstr>Launch the EC2 Shell and Configure the Tools</vt:lpstr>
      <vt:lpstr>Configure Node on EC2</vt:lpstr>
      <vt:lpstr>Configure Git on EC2 Instance</vt:lpstr>
      <vt:lpstr>Configure Java on EC2 Instance</vt:lpstr>
      <vt:lpstr>Configure Java on EC2 Instance</vt:lpstr>
      <vt:lpstr>Configure Java on EC2 Instance</vt:lpstr>
      <vt:lpstr>Configure Docker on EC2 Instance</vt:lpstr>
      <vt:lpstr>Configure Docker on EC2 Instance</vt:lpstr>
      <vt:lpstr>Configure Docker on EC2 Instance</vt:lpstr>
      <vt:lpstr>Configure Jenkins on EC2 Instance</vt:lpstr>
      <vt:lpstr>Configure Jenkins on EC2 Instance</vt:lpstr>
      <vt:lpstr>Configure Jenkins on EC2 Instance</vt:lpstr>
      <vt:lpstr>Configure Jenkins on EC2 Instance</vt:lpstr>
      <vt:lpstr>Configure Jenkins on EC2</vt:lpstr>
      <vt:lpstr>Access Jenkins on Port 8080 of EC2</vt:lpstr>
      <vt:lpstr>Access Jenkins on Port 8080 of EC2</vt:lpstr>
      <vt:lpstr>Configure Jenkins on EC2</vt:lpstr>
      <vt:lpstr>PowerPoint Presentation</vt:lpstr>
      <vt:lpstr>Create MySQL Database</vt:lpstr>
      <vt:lpstr>Create MySQL Database</vt:lpstr>
      <vt:lpstr>Create MySQL Database</vt:lpstr>
      <vt:lpstr>Create MySQL Database</vt:lpstr>
      <vt:lpstr>Create MySQL Database</vt:lpstr>
      <vt:lpstr>Create MySQL Database</vt:lpstr>
      <vt:lpstr>Create MySQL Database</vt:lpstr>
      <vt:lpstr>PowerPoint Presentation</vt:lpstr>
      <vt:lpstr>PowerPoint Presentation</vt:lpstr>
      <vt:lpstr>Create a Jenkins Pipeline Project for the Java Backend Project</vt:lpstr>
      <vt:lpstr>Create a Jenkins Pipeline Project for the Java Backend Project</vt:lpstr>
      <vt:lpstr>Create a Jenkins Pipeline Project for the Java Backend Project</vt:lpstr>
      <vt:lpstr>Optional: GitHub Hook Trigger for the Java Backend Project</vt:lpstr>
      <vt:lpstr>Run the Jenkins Pipeline Project for the Java Backend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modified xsi:type="dcterms:W3CDTF">2022-04-21T08:43:04Z</dcterms:modified>
</cp:coreProperties>
</file>